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</p:sldMasterIdLst>
  <p:notesMasterIdLst>
    <p:notesMasterId r:id="rId43"/>
  </p:notesMasterIdLst>
  <p:sldIdLst>
    <p:sldId id="256" r:id="rId3"/>
    <p:sldId id="258" r:id="rId4"/>
    <p:sldId id="291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92" r:id="rId14"/>
    <p:sldId id="271" r:id="rId15"/>
    <p:sldId id="300" r:id="rId16"/>
    <p:sldId id="299" r:id="rId17"/>
    <p:sldId id="276" r:id="rId18"/>
    <p:sldId id="277" r:id="rId19"/>
    <p:sldId id="278" r:id="rId20"/>
    <p:sldId id="295" r:id="rId21"/>
    <p:sldId id="301" r:id="rId22"/>
    <p:sldId id="279" r:id="rId23"/>
    <p:sldId id="280" r:id="rId24"/>
    <p:sldId id="257" r:id="rId25"/>
    <p:sldId id="270" r:id="rId26"/>
    <p:sldId id="281" r:id="rId27"/>
    <p:sldId id="302" r:id="rId28"/>
    <p:sldId id="303" r:id="rId29"/>
    <p:sldId id="282" r:id="rId30"/>
    <p:sldId id="283" r:id="rId31"/>
    <p:sldId id="284" r:id="rId32"/>
    <p:sldId id="285" r:id="rId33"/>
    <p:sldId id="304" r:id="rId34"/>
    <p:sldId id="306" r:id="rId35"/>
    <p:sldId id="305" r:id="rId36"/>
    <p:sldId id="308" r:id="rId37"/>
    <p:sldId id="310" r:id="rId38"/>
    <p:sldId id="309" r:id="rId39"/>
    <p:sldId id="293" r:id="rId40"/>
    <p:sldId id="311" r:id="rId41"/>
    <p:sldId id="28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1" autoAdjust="0"/>
    <p:restoredTop sz="94660"/>
  </p:normalViewPr>
  <p:slideViewPr>
    <p:cSldViewPr snapToGrid="0">
      <p:cViewPr>
        <p:scale>
          <a:sx n="110" d="100"/>
          <a:sy n="110" d="100"/>
        </p:scale>
        <p:origin x="402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A9AC8-8A92-4C50-A4AF-4FD887C05E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5260D-89EC-44FF-B2F6-CF13372A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9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43901-FAFB-43B0-B3AE-F13ED9D01877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10061-E597-4D41-9240-E68EECBC8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7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314C8-C362-467A-899D-A0D0730F7B5F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F3A76-F05D-4AFA-89C3-EA277835E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6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7B9FF-AE77-4EA9-8C31-8A56D16D5BE5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8D64D-84C2-4EC2-ADD8-0CB9635AF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6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52D01-9790-484A-A7A5-04917643DD0B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D33E8-1837-4C26-9A4B-872C9436B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10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F8ABF-04A1-491F-82E6-554EC3EE7D57}" type="datetime1">
              <a:rPr lang="en-US" smtClean="0"/>
              <a:t>2/15/2023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ACC03-FDD4-468A-9A99-67C0D3069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84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8E28-4850-467F-B0E6-8A0AFB045205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45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3CE5-5D84-4B29-82F9-4F6E04F4A5CC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9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EC4-43FE-45A0-9117-FEA6F843D638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98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0AB1-22D5-4EE1-B7AB-FBE6F7111DDB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12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9259-5453-42F2-955F-DAFFB4269253}" type="datetime1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8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ED0B-FF21-45B4-A4E6-FDE3076C82D1}" type="datetime1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7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A7EE6-1DA2-4053-8288-233B8EE1CAD7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D48BF-3493-4259-9F76-0A09A88BE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67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5368-74ED-46AA-AAA6-50F0DEE82822}" type="datetime1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05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68B1-80EC-4EDC-8C98-DA5986CC5781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93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E34-9B4A-410A-AC28-61DE6FCE2A44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57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9474-7BE9-4CC1-BA50-4BA30D00A694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42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291B-9D9C-4B84-A261-C85532A27500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60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42147-F78D-46AB-9E2C-6B631BC731AE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7BA72-2570-4A4D-B404-A4A132F01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8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3C320-A184-424D-910A-53BADF40B5DF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B6AB9-54ED-4D19-B32C-FD443EB1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80EC5-BAAF-41DF-B914-9CC78C38AD8D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4492-8090-4978-94E7-DCAD13971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CCAE4-2232-42C4-B404-9B5141616192}" type="datetime1">
              <a:rPr lang="en-US" smtClean="0"/>
              <a:t>2/15/2023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1C975-80A2-4B38-82CC-0B4E727F1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95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01E4A-C82B-40B8-A402-2EBF3910BF93}" type="datetime1">
              <a:rPr lang="en-US" smtClean="0"/>
              <a:t>2/15/2023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25FF5-269C-47FF-BB75-D408697B8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1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F0BCB-6B90-419C-8701-29DD1ACBFAA2}" type="datetime1">
              <a:rPr lang="en-US" smtClean="0"/>
              <a:t>2/15/2023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F8CAC-D004-423A-A13A-3E20EAE06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4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EB886-2C4E-4525-A660-6B956B95876C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1FAD1-8C77-4791-8FE4-BA9E2F8C9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6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96C0E-28A3-4EDA-8A83-84539A4459E6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37C42-53AF-4B51-9A98-52395D2FD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78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fld id="{3AA87518-E527-4C87-8BF8-63136DEB57D2}" type="datetime1">
              <a:rPr lang="en-US" smtClean="0"/>
              <a:t>2/15/2023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669C6F73-B906-4826-B6EC-13AFECD64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7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FDE70-D3DD-4996-ADAC-E9A8E225BA4B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094D8-CA5D-43B9-8028-81F7D10FD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3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ovanni.gsfc.nasa.gov/giovanni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www.ghgsat.com/en/case-studies/landfill-ga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hyperlink" Target="https://www.epa.gov/lmop/project-and-landfill-data-state" TargetMode="Externa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giovanni.gsfc.nasa.gov/giovanni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science.osti.gov/wdts/scgsr?utm_medium=email&amp;utm_source=govdeliver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723406"/>
            <a:ext cx="3234018" cy="3826728"/>
          </a:xfrm>
        </p:spPr>
        <p:txBody>
          <a:bodyPr anchor="b">
            <a:normAutofit/>
          </a:bodyPr>
          <a:lstStyle/>
          <a:p>
            <a:r>
              <a:rPr lang="en-US" sz="4500" b="1" dirty="0"/>
              <a:t>Atmospheric Chemistry: Gas Phase Chemistry of the Troposphere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454" y="4778734"/>
            <a:ext cx="3220917" cy="1452160"/>
          </a:xfrm>
        </p:spPr>
        <p:txBody>
          <a:bodyPr anchor="t">
            <a:normAutofit/>
          </a:bodyPr>
          <a:lstStyle/>
          <a:p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ATM 505</a:t>
            </a:r>
          </a:p>
          <a:p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Spring 2023</a:t>
            </a:r>
          </a:p>
          <a:p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Jie Zhang Lecture 2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16D6BAA-FA01-3B12-648E-A22FA4A31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251" y="735018"/>
            <a:ext cx="6631341" cy="53879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8584A-43D5-4111-A247-A520BCF3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32094D8-CA5D-43B9-8028-81F7D10FD55E}" type="slidenum">
              <a:rPr lang="en-US">
                <a:solidFill>
                  <a:srgbClr val="000000">
                    <a:alpha val="60000"/>
                  </a:srgb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87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710" y="844394"/>
            <a:ext cx="8248453" cy="58521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What happens to these emissions?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930" y="1690689"/>
            <a:ext cx="9882014" cy="4486274"/>
          </a:xfrm>
        </p:spPr>
        <p:txBody>
          <a:bodyPr>
            <a:normAutofit/>
          </a:bodyPr>
          <a:lstStyle/>
          <a:p>
            <a:r>
              <a:rPr lang="en-US" dirty="0"/>
              <a:t>Left to its own devices, the atmosphere can cleanse itself (by breaking down gases into simpler and safer forms)</a:t>
            </a:r>
          </a:p>
          <a:p>
            <a:r>
              <a:rPr lang="en-US" dirty="0"/>
              <a:t>If continually challenged by air pollution, the atmosphere becomes polluted and air quality (and human health) suffers</a:t>
            </a:r>
          </a:p>
          <a:p>
            <a:r>
              <a:rPr lang="en-US" b="1" dirty="0"/>
              <a:t>A lot of focus is aimed toward secondary </a:t>
            </a:r>
            <a:r>
              <a:rPr lang="en-US" b="1" dirty="0">
                <a:solidFill>
                  <a:srgbClr val="FF0000"/>
                </a:solidFill>
              </a:rPr>
              <a:t>ozone</a:t>
            </a:r>
            <a:r>
              <a:rPr lang="en-US" b="1" dirty="0"/>
              <a:t> (and </a:t>
            </a:r>
            <a:r>
              <a:rPr lang="en-US" b="1" dirty="0">
                <a:solidFill>
                  <a:srgbClr val="7030A0"/>
                </a:solidFill>
              </a:rPr>
              <a:t>particulate matter</a:t>
            </a:r>
            <a:r>
              <a:rPr lang="en-US" b="1" dirty="0"/>
              <a:t>) produced as a result of air pollution emissions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880FD-C0E8-4308-9B02-970C34FF4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CECDB4-FEB1-67E6-E046-E0F8C4DA975D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n-lt"/>
              </a:rPr>
              <a:t>Reactive Gases Emission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0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168" y="859536"/>
            <a:ext cx="10515600" cy="98723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Regimes (or States) of Atmospheric Chemistry are determined by the magnitude of reactive gas emissions.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0416" y="2221675"/>
            <a:ext cx="8855456" cy="3904805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Low emissions regime → Background or Remote Atmosphere (example: remote oceanic locations)</a:t>
            </a:r>
          </a:p>
          <a:p>
            <a:pPr lvl="1"/>
            <a:r>
              <a:rPr lang="en-US" sz="2600" dirty="0"/>
              <a:t>Very Low </a:t>
            </a:r>
          </a:p>
          <a:p>
            <a:pPr lvl="1"/>
            <a:r>
              <a:rPr lang="en-US" sz="2600" dirty="0"/>
              <a:t>Low to Moderate</a:t>
            </a:r>
          </a:p>
          <a:p>
            <a:pPr lvl="1"/>
            <a:endParaRPr lang="en-US" sz="2600" dirty="0"/>
          </a:p>
          <a:p>
            <a:r>
              <a:rPr lang="en-US" sz="2600" dirty="0"/>
              <a:t>High emissions regime → Polluted Atmosphere (</a:t>
            </a:r>
            <a:r>
              <a:rPr lang="en-US" sz="2600" b="1" dirty="0">
                <a:solidFill>
                  <a:srgbClr val="FF0000"/>
                </a:solidFill>
              </a:rPr>
              <a:t>Question: where they are mainly located now?</a:t>
            </a:r>
            <a:r>
              <a:rPr lang="en-US" sz="2600" dirty="0"/>
              <a:t>)</a:t>
            </a:r>
          </a:p>
          <a:p>
            <a:endParaRPr lang="en-US" sz="2600" dirty="0"/>
          </a:p>
          <a:p>
            <a:r>
              <a:rPr lang="en-US" sz="2600" dirty="0">
                <a:solidFill>
                  <a:srgbClr val="0070C0"/>
                </a:solidFill>
              </a:rPr>
              <a:t>We will try to develop each of these regimes a bit - focusing on the role of NO</a:t>
            </a:r>
            <a:r>
              <a:rPr lang="en-US" sz="2600" baseline="-25000" dirty="0">
                <a:solidFill>
                  <a:srgbClr val="0070C0"/>
                </a:solidFill>
              </a:rPr>
              <a:t>x</a:t>
            </a:r>
            <a:r>
              <a:rPr lang="en-US" sz="2600" dirty="0">
                <a:solidFill>
                  <a:srgbClr val="0070C0"/>
                </a:solidFill>
              </a:rPr>
              <a:t> (= NO + NO</a:t>
            </a:r>
            <a:r>
              <a:rPr lang="en-US" sz="2600" baseline="-25000" dirty="0">
                <a:solidFill>
                  <a:srgbClr val="0070C0"/>
                </a:solidFill>
              </a:rPr>
              <a:t>2</a:t>
            </a:r>
            <a:r>
              <a:rPr lang="en-US" sz="26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E77F1-90E7-43CE-A29B-1BC56D60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FAACF8-B401-087D-B2D1-C0D742FD8693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n-lt"/>
              </a:rPr>
              <a:t>Reactive Gases Emission Regimes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22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ED16B-72F6-0672-3921-35C4D2E0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5596F-4B37-9761-3215-33BBA81B3F06}"/>
              </a:ext>
            </a:extLst>
          </p:cNvPr>
          <p:cNvSpPr txBox="1"/>
          <p:nvPr/>
        </p:nvSpPr>
        <p:spPr>
          <a:xfrm>
            <a:off x="684847" y="6327703"/>
            <a:ext cx="103795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High emissions regime examples: most urban locations, esp. Asia, Africa, middle east, etc.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E63CDD-C9E3-1907-52D7-A5906EA2465B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n-lt"/>
              </a:rPr>
              <a:t>Reactive Gases Emission Regimes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0E381B-E12B-C069-087C-8EE1142BE490}"/>
              </a:ext>
            </a:extLst>
          </p:cNvPr>
          <p:cNvGrpSpPr/>
          <p:nvPr/>
        </p:nvGrpSpPr>
        <p:grpSpPr>
          <a:xfrm>
            <a:off x="742950" y="799814"/>
            <a:ext cx="10610850" cy="4829175"/>
            <a:chOff x="790575" y="667498"/>
            <a:chExt cx="10610850" cy="48291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398671-729B-45FC-38FF-8610FDECD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575" y="667498"/>
              <a:ext cx="10610850" cy="4829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FE626B-1FB0-33C6-23BD-6303D8DCDE3F}"/>
                </a:ext>
              </a:extLst>
            </p:cNvPr>
            <p:cNvSpPr/>
            <p:nvPr/>
          </p:nvSpPr>
          <p:spPr>
            <a:xfrm>
              <a:off x="6611112" y="1792224"/>
              <a:ext cx="822960" cy="7498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165EE72-B07F-FDF2-9394-6214D6089558}"/>
                </a:ext>
              </a:extLst>
            </p:cNvPr>
            <p:cNvSpPr/>
            <p:nvPr/>
          </p:nvSpPr>
          <p:spPr>
            <a:xfrm>
              <a:off x="7498080" y="2029968"/>
              <a:ext cx="758952" cy="65532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2CFAEC0-AE61-32F1-4D90-0C9E855B295E}"/>
                </a:ext>
              </a:extLst>
            </p:cNvPr>
            <p:cNvSpPr/>
            <p:nvPr/>
          </p:nvSpPr>
          <p:spPr>
            <a:xfrm>
              <a:off x="8522208" y="1702308"/>
              <a:ext cx="758952" cy="7498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B1CAA1-7851-537E-E312-E528255C980C}"/>
                </a:ext>
              </a:extLst>
            </p:cNvPr>
            <p:cNvSpPr/>
            <p:nvPr/>
          </p:nvSpPr>
          <p:spPr>
            <a:xfrm>
              <a:off x="5599176" y="1361327"/>
              <a:ext cx="496824" cy="4556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B51598-2F3E-C7F7-F4A5-C6DAD075A97B}"/>
                </a:ext>
              </a:extLst>
            </p:cNvPr>
            <p:cNvSpPr/>
            <p:nvPr/>
          </p:nvSpPr>
          <p:spPr>
            <a:xfrm>
              <a:off x="3300984" y="1711452"/>
              <a:ext cx="496824" cy="4556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E83231-A442-6128-C0DE-A4A0CB9DF183}"/>
                </a:ext>
              </a:extLst>
            </p:cNvPr>
            <p:cNvSpPr/>
            <p:nvPr/>
          </p:nvSpPr>
          <p:spPr>
            <a:xfrm>
              <a:off x="5922264" y="3082085"/>
              <a:ext cx="899160" cy="84070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B2C11D0-B7AE-EEFA-B933-EA93ADE7EB2E}"/>
              </a:ext>
            </a:extLst>
          </p:cNvPr>
          <p:cNvSpPr txBox="1"/>
          <p:nvPr/>
        </p:nvSpPr>
        <p:spPr>
          <a:xfrm>
            <a:off x="610171" y="5701881"/>
            <a:ext cx="10743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https://giovanni.gsfc.nasa.gov/giovanni/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June-Aug. 2019 OMI Satellite column concentration (</a:t>
            </a:r>
            <a:r>
              <a:rPr lang="en-US" b="1" dirty="0">
                <a:solidFill>
                  <a:srgbClr val="FF0000"/>
                </a:solidFill>
              </a:rPr>
              <a:t>molecules/cm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)  (</a:t>
            </a:r>
            <a:r>
              <a:rPr lang="en-US" b="1" dirty="0">
                <a:solidFill>
                  <a:srgbClr val="FF0000"/>
                </a:solidFill>
              </a:rPr>
              <a:t>vs. mixing ratio?</a:t>
            </a:r>
            <a:r>
              <a:rPr lang="en-US" dirty="0"/>
              <a:t>)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91CB8AA2-867C-228F-16CA-D997A93B3839}"/>
              </a:ext>
            </a:extLst>
          </p:cNvPr>
          <p:cNvSpPr/>
          <p:nvPr/>
        </p:nvSpPr>
        <p:spPr>
          <a:xfrm>
            <a:off x="11603736" y="0"/>
            <a:ext cx="588264" cy="50292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394460" y="1284087"/>
            <a:ext cx="9103360" cy="4770511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600" dirty="0">
                <a:solidFill>
                  <a:srgbClr val="FF0000"/>
                </a:solidFill>
              </a:rPr>
              <a:t>OH </a:t>
            </a:r>
            <a:r>
              <a:rPr lang="en-US" sz="2600" dirty="0"/>
              <a:t>is the primary oxidizing species, and the ubiquitous and primary source of OH is from O</a:t>
            </a:r>
            <a:r>
              <a:rPr lang="en-US" sz="2600" baseline="-25000" dirty="0"/>
              <a:t>3</a:t>
            </a:r>
            <a:r>
              <a:rPr lang="en-US" sz="2600" dirty="0"/>
              <a:t> photolysis</a:t>
            </a:r>
          </a:p>
          <a:p>
            <a:pPr eaLnBrk="1" hangingPunct="1">
              <a:buFontTx/>
              <a:buNone/>
            </a:pPr>
            <a:r>
              <a:rPr lang="en-US" sz="2600" dirty="0"/>
              <a:t>		O</a:t>
            </a:r>
            <a:r>
              <a:rPr lang="en-US" sz="2600" baseline="-25000" dirty="0"/>
              <a:t>3</a:t>
            </a:r>
            <a:r>
              <a:rPr lang="en-US" sz="2600" dirty="0"/>
              <a:t> + </a:t>
            </a:r>
            <a:r>
              <a:rPr lang="en-US" sz="2600" dirty="0">
                <a:solidFill>
                  <a:srgbClr val="0070C0"/>
                </a:solidFill>
              </a:rPr>
              <a:t>h</a:t>
            </a:r>
            <a:r>
              <a:rPr lang="el-GR" sz="2600" dirty="0">
                <a:solidFill>
                  <a:srgbClr val="0070C0"/>
                </a:solidFill>
              </a:rPr>
              <a:t>ν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>
                <a:cs typeface="Arial" charset="0"/>
              </a:rPr>
              <a:t>→ O(</a:t>
            </a:r>
            <a:r>
              <a:rPr lang="en-US" sz="2600" baseline="30000" dirty="0">
                <a:cs typeface="Arial" charset="0"/>
              </a:rPr>
              <a:t>1</a:t>
            </a:r>
            <a:r>
              <a:rPr lang="en-US" sz="2600" dirty="0">
                <a:cs typeface="Arial" charset="0"/>
              </a:rPr>
              <a:t>D) + O</a:t>
            </a:r>
            <a:r>
              <a:rPr lang="en-US" sz="2600" baseline="-25000" dirty="0">
                <a:cs typeface="Arial" charset="0"/>
              </a:rPr>
              <a:t>2</a:t>
            </a:r>
            <a:r>
              <a:rPr lang="en-US" sz="2600" dirty="0">
                <a:cs typeface="Arial" charset="0"/>
              </a:rPr>
              <a:t> followed by</a:t>
            </a:r>
          </a:p>
          <a:p>
            <a:pPr eaLnBrk="1" hangingPunct="1">
              <a:buFontTx/>
              <a:buNone/>
            </a:pPr>
            <a:r>
              <a:rPr lang="en-US" sz="2600" dirty="0">
                <a:cs typeface="Arial" charset="0"/>
              </a:rPr>
              <a:t>		O(</a:t>
            </a:r>
            <a:r>
              <a:rPr lang="en-US" sz="2600" baseline="30000" dirty="0">
                <a:cs typeface="Arial" charset="0"/>
              </a:rPr>
              <a:t>1</a:t>
            </a:r>
            <a:r>
              <a:rPr lang="en-US" sz="2600" dirty="0">
                <a:cs typeface="Arial" charset="0"/>
              </a:rPr>
              <a:t>D) + H</a:t>
            </a:r>
            <a:r>
              <a:rPr lang="en-US" sz="2600" baseline="-25000" dirty="0">
                <a:cs typeface="Arial" charset="0"/>
              </a:rPr>
              <a:t>2</a:t>
            </a:r>
            <a:r>
              <a:rPr lang="en-US" sz="2600" dirty="0">
                <a:cs typeface="Arial" charset="0"/>
              </a:rPr>
              <a:t>O → 2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OH</a:t>
            </a:r>
          </a:p>
          <a:p>
            <a:pPr eaLnBrk="1" hangingPunct="1">
              <a:buFontTx/>
              <a:buNone/>
            </a:pPr>
            <a:endParaRPr lang="en-US" sz="2600" dirty="0">
              <a:solidFill>
                <a:srgbClr val="FF0000"/>
              </a:solidFill>
              <a:cs typeface="Arial" charset="0"/>
            </a:endParaRPr>
          </a:p>
          <a:p>
            <a:pPr eaLnBrk="1" hangingPunct="1"/>
            <a:r>
              <a:rPr lang="en-US" sz="2600" dirty="0">
                <a:cs typeface="Arial" charset="0"/>
              </a:rPr>
              <a:t>For background conditions: </a:t>
            </a:r>
          </a:p>
          <a:p>
            <a:pPr eaLnBrk="1" hangingPunct="1">
              <a:buFontTx/>
              <a:buNone/>
            </a:pPr>
            <a:r>
              <a:rPr lang="en-US" sz="2600" dirty="0">
                <a:cs typeface="Arial" charset="0"/>
              </a:rPr>
              <a:t>		~ 41% of OH reacts with CO (normally 50-200 ppb; source: fuel combustion, open fires, VOC oxidation)</a:t>
            </a:r>
          </a:p>
          <a:p>
            <a:pPr eaLnBrk="1" hangingPunct="1">
              <a:buFontTx/>
              <a:buNone/>
            </a:pPr>
            <a:r>
              <a:rPr lang="en-US" sz="2600" dirty="0">
                <a:cs typeface="Arial" charset="0"/>
              </a:rPr>
              <a:t>		~ 14% of OH reacts with CH</a:t>
            </a:r>
            <a:r>
              <a:rPr lang="en-US" sz="2600" baseline="-25000" dirty="0">
                <a:cs typeface="Arial" charset="0"/>
              </a:rPr>
              <a:t>4</a:t>
            </a:r>
            <a:r>
              <a:rPr lang="en-US" sz="2600" dirty="0">
                <a:cs typeface="Arial" charset="0"/>
              </a:rPr>
              <a:t> (1700-1900 ppb; source: wetlands, oil/gas production, landfills, </a:t>
            </a:r>
            <a:r>
              <a:rPr lang="en-US" sz="2600" dirty="0" err="1">
                <a:cs typeface="Arial" charset="0"/>
              </a:rPr>
              <a:t>etc</a:t>
            </a:r>
            <a:r>
              <a:rPr lang="en-US" sz="2600" dirty="0">
                <a:cs typeface="Arial" charset="0"/>
              </a:rPr>
              <a:t>, will be discuss later)</a:t>
            </a:r>
          </a:p>
          <a:p>
            <a:pPr eaLnBrk="1" hangingPunct="1">
              <a:buFontTx/>
              <a:buNone/>
            </a:pPr>
            <a:endParaRPr lang="en-US" sz="2600" dirty="0">
              <a:cs typeface="Arial" charset="0"/>
            </a:endParaRPr>
          </a:p>
          <a:p>
            <a:r>
              <a:rPr lang="en-US" sz="2600" dirty="0">
                <a:cs typeface="Arial" charset="0"/>
              </a:rPr>
              <a:t>This establishes CO and CH</a:t>
            </a:r>
            <a:r>
              <a:rPr lang="en-US" sz="2600" baseline="-25000" dirty="0">
                <a:cs typeface="Arial" charset="0"/>
              </a:rPr>
              <a:t>4</a:t>
            </a:r>
            <a:r>
              <a:rPr lang="en-US" sz="2600" dirty="0">
                <a:cs typeface="Arial" charset="0"/>
              </a:rPr>
              <a:t> as the species that govern the background chemistry of the troposphere</a:t>
            </a:r>
          </a:p>
        </p:txBody>
      </p:sp>
      <p:sp>
        <p:nvSpPr>
          <p:cNvPr id="389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035807-DB37-46F3-B4CE-A3B6B4D80E66}" type="slidenum">
              <a:rPr lang="en-US" smtClean="0">
                <a:cs typeface="Arial" charset="0"/>
              </a:rPr>
              <a:pPr/>
              <a:t>13</a:t>
            </a:fld>
            <a:endParaRPr lang="en-US"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4F47E6-7601-8ED5-A751-CEE248E21E27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Low NOx emissions regime chemistry</a:t>
            </a:r>
          </a:p>
        </p:txBody>
      </p:sp>
    </p:spTree>
    <p:extLst>
      <p:ext uri="{BB962C8B-B14F-4D97-AF65-F5344CB8AC3E}">
        <p14:creationId xmlns:p14="http://schemas.microsoft.com/office/powerpoint/2010/main" val="807321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507" y="904204"/>
            <a:ext cx="5027661" cy="68223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CO Oxidation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338" y="1756930"/>
            <a:ext cx="9496011" cy="3896663"/>
          </a:xfrm>
        </p:spPr>
        <p:txBody>
          <a:bodyPr>
            <a:normAutofit/>
          </a:bodyPr>
          <a:lstStyle/>
          <a:p>
            <a:r>
              <a:rPr lang="en-US" sz="2600" dirty="0"/>
              <a:t>Pretty common situation over non-urban continental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C6CA5-B00A-4A83-B463-F7C945940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410B7-DDC9-2656-4106-E5806E6759F1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Low NOx emissions regime chemistry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F9F01-5FA6-FC66-C329-5745FAF8149D}"/>
              </a:ext>
            </a:extLst>
          </p:cNvPr>
          <p:cNvSpPr txBox="1"/>
          <p:nvPr/>
        </p:nvSpPr>
        <p:spPr>
          <a:xfrm>
            <a:off x="5126751" y="2758154"/>
            <a:ext cx="6775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Question: how about the very remote region with much low NO?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9904D5F-F2EF-0975-3F20-EB79A8E5D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075090"/>
              </p:ext>
            </p:extLst>
          </p:nvPr>
        </p:nvGraphicFramePr>
        <p:xfrm>
          <a:off x="905458" y="2543343"/>
          <a:ext cx="3419935" cy="18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15840" imgH="965160" progId="Equation.DSMT4">
                  <p:embed/>
                </p:oleObj>
              </mc:Choice>
              <mc:Fallback>
                <p:oleObj name="Equation" r:id="rId2" imgW="1815840" imgH="9651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5458" y="2543343"/>
                        <a:ext cx="3419935" cy="181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A89C0D7-4309-7EFE-6825-A56F8EE605DD}"/>
              </a:ext>
            </a:extLst>
          </p:cNvPr>
          <p:cNvSpPr txBox="1"/>
          <p:nvPr/>
        </p:nvSpPr>
        <p:spPr>
          <a:xfrm>
            <a:off x="543338" y="4592537"/>
            <a:ext cx="1098724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2600" dirty="0">
                <a:cs typeface="Arial" charset="0"/>
              </a:rPr>
              <a:t>This set of reactions reforms the OH and NO reactants and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produces ozone</a:t>
            </a:r>
          </a:p>
          <a:p>
            <a:endParaRPr lang="en-US" sz="2600" dirty="0">
              <a:solidFill>
                <a:srgbClr val="FF0000"/>
              </a:solidFill>
              <a:cs typeface="Arial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>
                <a:cs typeface="Arial" charset="0"/>
              </a:rPr>
              <a:t> This reaction sequence can be very efficient!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71639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0" y="695811"/>
            <a:ext cx="8610600" cy="66656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Very Low NO</a:t>
            </a:r>
            <a:r>
              <a:rPr lang="en-US" sz="2800" b="1" baseline="-25000" dirty="0">
                <a:solidFill>
                  <a:srgbClr val="FF0000"/>
                </a:solidFill>
                <a:latin typeface="+mn-lt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- Background Troposphere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4813"/>
            <a:ext cx="10320129" cy="2731831"/>
          </a:xfrm>
        </p:spPr>
        <p:txBody>
          <a:bodyPr>
            <a:normAutofit/>
          </a:bodyPr>
          <a:lstStyle/>
          <a:p>
            <a:r>
              <a:rPr lang="en-US" sz="2400" dirty="0"/>
              <a:t>Not much around in terms of “pollution”, so HO</a:t>
            </a:r>
            <a:r>
              <a:rPr lang="en-US" sz="2400" baseline="-25000" dirty="0"/>
              <a:t>2</a:t>
            </a:r>
            <a:r>
              <a:rPr lang="en-US" sz="2400" dirty="0"/>
              <a:t> reacts with O</a:t>
            </a:r>
            <a:r>
              <a:rPr lang="en-US" sz="2400" baseline="-25000" dirty="0"/>
              <a:t>3</a:t>
            </a:r>
            <a:r>
              <a:rPr lang="en-US" sz="2400" dirty="0"/>
              <a:t> to reform OH and destroy O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HO</a:t>
            </a:r>
            <a:r>
              <a:rPr lang="en-US" b="1" baseline="-25000" dirty="0">
                <a:solidFill>
                  <a:srgbClr val="7030A0"/>
                </a:solidFill>
              </a:rPr>
              <a:t>2</a:t>
            </a:r>
            <a:r>
              <a:rPr lang="en-US" b="1" dirty="0">
                <a:solidFill>
                  <a:srgbClr val="7030A0"/>
                </a:solidFill>
              </a:rPr>
              <a:t> + O</a:t>
            </a:r>
            <a:r>
              <a:rPr lang="en-US" b="1" baseline="-25000" dirty="0">
                <a:solidFill>
                  <a:srgbClr val="7030A0"/>
                </a:solidFill>
              </a:rPr>
              <a:t>3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  <a:cs typeface="Arial" charset="0"/>
              </a:rPr>
              <a:t>→ OH + 2O</a:t>
            </a:r>
            <a:r>
              <a:rPr lang="en-US" b="1" baseline="-25000" dirty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b="1" dirty="0">
                <a:solidFill>
                  <a:srgbClr val="7030A0"/>
                </a:solidFill>
                <a:cs typeface="Arial" charset="0"/>
              </a:rPr>
              <a:t> </a:t>
            </a:r>
          </a:p>
          <a:p>
            <a:r>
              <a:rPr lang="en-US" sz="2400" dirty="0">
                <a:cs typeface="Arial" charset="0"/>
              </a:rPr>
              <a:t>This leads to a net </a:t>
            </a:r>
            <a:r>
              <a:rPr lang="en-US" sz="2400" b="1" dirty="0">
                <a:cs typeface="Arial" charset="0"/>
              </a:rPr>
              <a:t>destruction </a:t>
            </a:r>
            <a:r>
              <a:rPr lang="en-US" sz="2400" dirty="0">
                <a:cs typeface="Arial" charset="0"/>
              </a:rPr>
              <a:t> of ozone during the oxidation process</a:t>
            </a:r>
          </a:p>
          <a:p>
            <a:r>
              <a:rPr lang="en-US" sz="2400" dirty="0">
                <a:cs typeface="Arial" charset="0"/>
              </a:rPr>
              <a:t>This regime is uncommon, at least over continental regions, because anthropogenic sources of NO</a:t>
            </a:r>
            <a:r>
              <a:rPr lang="en-US" sz="2400" baseline="-25000" dirty="0">
                <a:cs typeface="Arial" charset="0"/>
              </a:rPr>
              <a:t>x</a:t>
            </a:r>
            <a:r>
              <a:rPr lang="en-US" sz="2400" dirty="0">
                <a:cs typeface="Arial" charset="0"/>
              </a:rPr>
              <a:t> nearly always produce enough NO (i.e., pollution) to react rapidly with HO</a:t>
            </a:r>
            <a:r>
              <a:rPr lang="en-US" sz="2400" baseline="-25000" dirty="0">
                <a:cs typeface="Arial" charset="0"/>
              </a:rPr>
              <a:t>2</a:t>
            </a:r>
            <a:r>
              <a:rPr lang="en-US" sz="2400" dirty="0">
                <a:cs typeface="Arial" charset="0"/>
              </a:rPr>
              <a:t> (“</a:t>
            </a:r>
            <a:r>
              <a:rPr lang="en-US" sz="2400" b="1" dirty="0">
                <a:latin typeface="+mn-lt"/>
              </a:rPr>
              <a:t>Low/Moderate NO</a:t>
            </a:r>
            <a:r>
              <a:rPr lang="en-US" sz="2400" b="1" baseline="-25000" dirty="0">
                <a:latin typeface="+mn-lt"/>
              </a:rPr>
              <a:t>x</a:t>
            </a:r>
            <a:r>
              <a:rPr lang="en-US" sz="2400" b="1" dirty="0">
                <a:latin typeface="+mn-lt"/>
              </a:rPr>
              <a:t> Regime”</a:t>
            </a:r>
            <a:r>
              <a:rPr lang="en-US" sz="2400" dirty="0">
                <a:cs typeface="Arial" charset="0"/>
              </a:rPr>
              <a:t>)</a:t>
            </a:r>
          </a:p>
          <a:p>
            <a:pPr lvl="1"/>
            <a:endParaRPr lang="en-US" sz="2600" dirty="0">
              <a:cs typeface="Arial" charset="0"/>
            </a:endParaRPr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8F1CF-58CF-4D81-901F-BF475D753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BFAC35-5905-704D-59D0-A598CCE68E18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Low NOx emissions regime chemistry</a:t>
            </a:r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E51D3B73-1706-F516-5957-DEA0A8C876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476467"/>
              </p:ext>
            </p:extLst>
          </p:nvPr>
        </p:nvGraphicFramePr>
        <p:xfrm>
          <a:off x="1562140" y="4825544"/>
          <a:ext cx="2852255" cy="1128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760" imgH="749160" progId="Equation.DSMT4">
                  <p:embed/>
                </p:oleObj>
              </mc:Choice>
              <mc:Fallback>
                <p:oleObj name="Equation" r:id="rId2" imgW="1904760" imgH="749160" progId="Equation.DSMT4">
                  <p:embed/>
                  <p:pic>
                    <p:nvPicPr>
                      <p:cNvPr id="1946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140" y="4825544"/>
                        <a:ext cx="2852255" cy="1128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F443D95-186D-B86E-A007-8F93EF8224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75552"/>
              </p:ext>
            </p:extLst>
          </p:nvPr>
        </p:nvGraphicFramePr>
        <p:xfrm>
          <a:off x="7321217" y="4496453"/>
          <a:ext cx="2984071" cy="1585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15840" imgH="965160" progId="Equation.DSMT4">
                  <p:embed/>
                </p:oleObj>
              </mc:Choice>
              <mc:Fallback>
                <p:oleObj name="Equation" r:id="rId4" imgW="1815840" imgH="9651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9904D5F-F2EF-0975-3F20-EB79A8E5D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21217" y="4496453"/>
                        <a:ext cx="2984071" cy="1585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F5DBA99-E416-1252-DB76-0389F29661B0}"/>
              </a:ext>
            </a:extLst>
          </p:cNvPr>
          <p:cNvSpPr txBox="1"/>
          <p:nvPr/>
        </p:nvSpPr>
        <p:spPr>
          <a:xfrm>
            <a:off x="5355817" y="5123620"/>
            <a:ext cx="861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VS.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377A58-7F70-C5A2-AE56-353F6F798A15}"/>
              </a:ext>
            </a:extLst>
          </p:cNvPr>
          <p:cNvSpPr txBox="1"/>
          <p:nvPr/>
        </p:nvSpPr>
        <p:spPr>
          <a:xfrm>
            <a:off x="1095656" y="6076152"/>
            <a:ext cx="43427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Very Low NO</a:t>
            </a:r>
            <a:r>
              <a:rPr lang="en-US" sz="2000" b="1" baseline="-25000" dirty="0">
                <a:solidFill>
                  <a:srgbClr val="FF0000"/>
                </a:solidFill>
                <a:latin typeface="+mn-lt"/>
              </a:rPr>
              <a:t>x 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Regime (remote ocean)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Ozone loss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C0E1EA-B382-524F-A9F8-E858B48B7863}"/>
              </a:ext>
            </a:extLst>
          </p:cNvPr>
          <p:cNvSpPr txBox="1"/>
          <p:nvPr/>
        </p:nvSpPr>
        <p:spPr>
          <a:xfrm>
            <a:off x="6753628" y="6120239"/>
            <a:ext cx="4967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Low/Moderate NOx Regime (un-urban)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Ozone production</a:t>
            </a:r>
            <a:endParaRPr lang="en-US" sz="2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19B9CA-8593-DBE9-6C25-489C7CB91420}"/>
              </a:ext>
            </a:extLst>
          </p:cNvPr>
          <p:cNvCxnSpPr/>
          <p:nvPr/>
        </p:nvCxnSpPr>
        <p:spPr>
          <a:xfrm>
            <a:off x="539496" y="4346465"/>
            <a:ext cx="108143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568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76" y="1136830"/>
            <a:ext cx="9692640" cy="537018"/>
          </a:xfrm>
        </p:spPr>
        <p:txBody>
          <a:bodyPr>
            <a:normAutofit/>
          </a:bodyPr>
          <a:lstStyle/>
          <a:p>
            <a:r>
              <a:rPr lang="en-US" sz="2400" dirty="0"/>
              <a:t> Most of the same reactions as in the low-moderate  NO</a:t>
            </a:r>
            <a:r>
              <a:rPr lang="en-US" sz="2400" baseline="-25000" dirty="0"/>
              <a:t>x</a:t>
            </a:r>
            <a:r>
              <a:rPr lang="en-US" sz="2400" dirty="0"/>
              <a:t>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F9425-628F-4185-A012-51235A76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EDE804-2210-23A3-9E01-207A9902D87C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High NOx emissions regime chemistry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6C350E4-EC9F-E8A0-3310-4DAE86AFC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429181"/>
              </p:ext>
            </p:extLst>
          </p:nvPr>
        </p:nvGraphicFramePr>
        <p:xfrm>
          <a:off x="1371803" y="1607372"/>
          <a:ext cx="3081326" cy="1637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15840" imgH="965160" progId="Equation.DSMT4">
                  <p:embed/>
                </p:oleObj>
              </mc:Choice>
              <mc:Fallback>
                <p:oleObj name="Equation" r:id="rId2" imgW="1815840" imgH="9651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9904D5F-F2EF-0975-3F20-EB79A8E5D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1803" y="1607372"/>
                        <a:ext cx="3081326" cy="1637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0DB7138-098E-CADE-2400-4095CB58F702}"/>
              </a:ext>
            </a:extLst>
          </p:cNvPr>
          <p:cNvSpPr txBox="1"/>
          <p:nvPr/>
        </p:nvSpPr>
        <p:spPr>
          <a:xfrm>
            <a:off x="957968" y="3327296"/>
            <a:ext cx="10691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But in this case radicals are lost, and ozone production is interrupted when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OH + NO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+ M → HNO</a:t>
            </a:r>
            <a:r>
              <a:rPr lang="en-US" sz="2400" baseline="-25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 + 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One can see that increasing NO</a:t>
            </a:r>
            <a:r>
              <a:rPr lang="en-US" sz="2400" baseline="-25000" dirty="0"/>
              <a:t>x</a:t>
            </a:r>
            <a:r>
              <a:rPr lang="en-US" sz="2400" dirty="0"/>
              <a:t> in this case can limit ozone production (or even decrease it)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1346F4-263C-8F94-4063-B1A0D4DCF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76" y="5009573"/>
            <a:ext cx="8327858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52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416" y="995189"/>
            <a:ext cx="4470654" cy="36138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Basic Concept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392" y="1766543"/>
            <a:ext cx="10290407" cy="3125497"/>
          </a:xfrm>
        </p:spPr>
        <p:txBody>
          <a:bodyPr>
            <a:noAutofit/>
          </a:bodyPr>
          <a:lstStyle/>
          <a:p>
            <a:r>
              <a:rPr lang="en-US" dirty="0"/>
              <a:t>Secondary production of </a:t>
            </a:r>
            <a:r>
              <a:rPr lang="en-US" dirty="0">
                <a:solidFill>
                  <a:srgbClr val="FF0000"/>
                </a:solidFill>
              </a:rPr>
              <a:t>ozone </a:t>
            </a:r>
            <a:r>
              <a:rPr lang="en-US" dirty="0"/>
              <a:t>via chemical and photochemical oxidation reactions is a major focus of tropospheric gas phase photochemistry</a:t>
            </a:r>
          </a:p>
          <a:p>
            <a:endParaRPr lang="en-US" dirty="0"/>
          </a:p>
          <a:p>
            <a:r>
              <a:rPr lang="en-US" dirty="0"/>
              <a:t>Critical species in this chemistry (aside from the compound being oxidized) are HO</a:t>
            </a:r>
            <a:r>
              <a:rPr lang="en-US" baseline="-25000" dirty="0"/>
              <a:t>x</a:t>
            </a:r>
            <a:r>
              <a:rPr lang="en-US" dirty="0"/>
              <a:t> and NO</a:t>
            </a:r>
            <a:r>
              <a:rPr lang="en-US" baseline="-25000" dirty="0"/>
              <a:t>x</a:t>
            </a:r>
            <a:r>
              <a:rPr lang="en-US" dirty="0"/>
              <a:t> radicals (HO</a:t>
            </a:r>
            <a:r>
              <a:rPr lang="en-US" baseline="-25000" dirty="0"/>
              <a:t>x</a:t>
            </a:r>
            <a:r>
              <a:rPr lang="en-US" dirty="0"/>
              <a:t> = OH + HO</a:t>
            </a:r>
            <a:r>
              <a:rPr lang="en-US" baseline="-25000" dirty="0"/>
              <a:t>2</a:t>
            </a:r>
            <a:r>
              <a:rPr lang="en-US" dirty="0"/>
              <a:t>, NO</a:t>
            </a:r>
            <a:r>
              <a:rPr lang="en-US" baseline="-25000" dirty="0"/>
              <a:t>x</a:t>
            </a:r>
            <a:r>
              <a:rPr lang="en-US" dirty="0"/>
              <a:t> = NO + NO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BF65C-28F1-4642-B2D1-F9ADC849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C1363-ABC3-EB95-7108-E61930CBACA4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High NOx emissions regime chemistry</a:t>
            </a:r>
          </a:p>
        </p:txBody>
      </p:sp>
    </p:spTree>
    <p:extLst>
      <p:ext uri="{BB962C8B-B14F-4D97-AF65-F5344CB8AC3E}">
        <p14:creationId xmlns:p14="http://schemas.microsoft.com/office/powerpoint/2010/main" val="605882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F7273-8343-F346-776B-1FFF6F1B171E}"/>
              </a:ext>
            </a:extLst>
          </p:cNvPr>
          <p:cNvSpPr/>
          <p:nvPr/>
        </p:nvSpPr>
        <p:spPr>
          <a:xfrm>
            <a:off x="1" y="4089"/>
            <a:ext cx="4639056" cy="1001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ea typeface="+mj-ea"/>
                <a:cs typeface="+mj-cs"/>
              </a:rPr>
              <a:t>Methane Photooxidation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89" y="1196339"/>
            <a:ext cx="4465614" cy="497586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Methane (CH</a:t>
            </a:r>
            <a:r>
              <a:rPr lang="en-US" sz="2400" baseline="-25000" dirty="0"/>
              <a:t>4</a:t>
            </a:r>
            <a:r>
              <a:rPr lang="en-US" sz="2400" dirty="0"/>
              <a:t>) is a simple molecule, but its oxidation chemistry can get pretty complex. The reactions themselves are not too complicated, but there are many branch points and possible reaction channels.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Methane is also a greenhouse gas, second-most anthropogenic greenhouse gas (after CO</a:t>
            </a:r>
            <a:r>
              <a:rPr lang="en-US" sz="2400" baseline="-25000" dirty="0"/>
              <a:t>2</a:t>
            </a:r>
            <a:r>
              <a:rPr lang="en-US" sz="2400" dirty="0"/>
              <a:t>) for its effect on radiative forcing</a:t>
            </a:r>
          </a:p>
          <a:p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79A28A-8903-787E-5505-2078AA039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320" y="807593"/>
            <a:ext cx="5920415" cy="5239568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896DE-01C8-48D3-9262-BAB51AB06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32094D8-CA5D-43B9-8028-81F7D10FD55E}" type="slidenum">
              <a:rPr lang="en-US">
                <a:solidFill>
                  <a:srgbClr val="303030"/>
                </a:solidFill>
              </a:rPr>
              <a:pPr defTabSz="914400">
                <a:spcAft>
                  <a:spcPts val="600"/>
                </a:spcAft>
              </a:pPr>
              <a:t>18</a:t>
            </a:fld>
            <a:endParaRPr lang="en-US">
              <a:solidFill>
                <a:srgbClr val="303030"/>
              </a:solidFill>
            </a:endParaRPr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BA19CCCB-7925-D469-9CBA-FF6F72348E73}"/>
              </a:ext>
            </a:extLst>
          </p:cNvPr>
          <p:cNvSpPr/>
          <p:nvPr/>
        </p:nvSpPr>
        <p:spPr>
          <a:xfrm>
            <a:off x="10360152" y="2505455"/>
            <a:ext cx="566928" cy="502157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F3FE286B-820F-FA53-5710-3D2BD04CF30C}"/>
              </a:ext>
            </a:extLst>
          </p:cNvPr>
          <p:cNvSpPr/>
          <p:nvPr/>
        </p:nvSpPr>
        <p:spPr>
          <a:xfrm>
            <a:off x="7147560" y="4605527"/>
            <a:ext cx="505968" cy="502157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68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C4A03-EB9F-7A02-63A1-CA9315A0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6175F-603A-19FA-A019-45DB68BB7D60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Methane Photooxidation: Sources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FE70FC-9040-7B19-82D5-B5E08963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98" y="2721501"/>
            <a:ext cx="5796714" cy="35517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67AB78-4FBD-01A7-14D4-44BFEF9EED55}"/>
              </a:ext>
            </a:extLst>
          </p:cNvPr>
          <p:cNvSpPr txBox="1"/>
          <p:nvPr/>
        </p:nvSpPr>
        <p:spPr>
          <a:xfrm>
            <a:off x="399519" y="682676"/>
            <a:ext cx="112259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Unconventional oil and natural gas (UONG) development in the shale basins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Non-methane volatile organic compounds from UNG production with methane, and contain toxic compounds (benzene, toluene, ethylbenzene, and xylenes (BTEX))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BTEX is reported to be as high as 500 ppb downwind of the UONG well. </a:t>
            </a:r>
            <a:r>
              <a:rPr lang="en-US" dirty="0"/>
              <a:t>(</a:t>
            </a:r>
            <a:r>
              <a:rPr lang="en-US" dirty="0" err="1"/>
              <a:t>Zimmerle</a:t>
            </a:r>
            <a:r>
              <a:rPr lang="en-US" dirty="0"/>
              <a:t> et al., 2017)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DEC648-5A24-AAA4-1D6F-24F1BAC64640}"/>
              </a:ext>
            </a:extLst>
          </p:cNvPr>
          <p:cNvSpPr/>
          <p:nvPr/>
        </p:nvSpPr>
        <p:spPr>
          <a:xfrm>
            <a:off x="2861060" y="2721501"/>
            <a:ext cx="3097120" cy="35517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16438F-E957-76E1-F2DE-1C2BE2D18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233" y="2726387"/>
            <a:ext cx="5224622" cy="35419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8D2093-C19A-1026-325A-40400E1C61D5}"/>
              </a:ext>
            </a:extLst>
          </p:cNvPr>
          <p:cNvSpPr txBox="1"/>
          <p:nvPr/>
        </p:nvSpPr>
        <p:spPr>
          <a:xfrm>
            <a:off x="382796" y="6273225"/>
            <a:ext cx="10395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Ref.: </a:t>
            </a:r>
            <a:r>
              <a:rPr lang="en-US" sz="1600" i="1" dirty="0" err="1"/>
              <a:t>Zimmerle</a:t>
            </a:r>
            <a:r>
              <a:rPr lang="en-US" sz="1600" i="1" dirty="0"/>
              <a:t>, D. J (2017). Gathering pipeline methane emissions in Fayetteville shale pipelines and scoping guidelines for future pipeline measurement campaigns. Elem. Sci. Anthropocene</a:t>
            </a:r>
          </a:p>
        </p:txBody>
      </p:sp>
    </p:spTree>
    <p:extLst>
      <p:ext uri="{BB962C8B-B14F-4D97-AF65-F5344CB8AC3E}">
        <p14:creationId xmlns:p14="http://schemas.microsoft.com/office/powerpoint/2010/main" val="292097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1493537" y="1459783"/>
            <a:ext cx="9586341" cy="201652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Earth has an oxidizing atmosphere. Large complex molecules that are emitted into the atmosphere are oxidized and broken down. Smaller molecules (either reduced, or not fully oxidized) are also oxidized. (</a:t>
            </a:r>
            <a:r>
              <a:rPr lang="en-US" dirty="0">
                <a:solidFill>
                  <a:srgbClr val="008000"/>
                </a:solidFill>
              </a:rPr>
              <a:t>Aerosols are also oxidized, and aerosol oxidation is a newer and very active field of study.)</a:t>
            </a:r>
            <a:endParaRPr lang="en-US" u="sng" dirty="0"/>
          </a:p>
        </p:txBody>
      </p:sp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7A6F89-2AA6-4868-AB2D-7B9CFDE77AEC}" type="slidenum">
              <a:rPr lang="en-US" smtClean="0"/>
              <a:pPr eaLnBrk="1" hangingPunct="1"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178FE3-04A2-67EA-6F96-00CD5BE213BC}"/>
              </a:ext>
            </a:extLst>
          </p:cNvPr>
          <p:cNvSpPr/>
          <p:nvPr/>
        </p:nvSpPr>
        <p:spPr>
          <a:xfrm>
            <a:off x="0" y="0"/>
            <a:ext cx="12192000" cy="5990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Troposphere Introduction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2DEC7E-96FF-1620-FCFE-FB36682385F5}"/>
              </a:ext>
            </a:extLst>
          </p:cNvPr>
          <p:cNvGrpSpPr/>
          <p:nvPr/>
        </p:nvGrpSpPr>
        <p:grpSpPr>
          <a:xfrm>
            <a:off x="2049462" y="3474721"/>
            <a:ext cx="8093075" cy="3087687"/>
            <a:chOff x="517525" y="2551113"/>
            <a:chExt cx="8093075" cy="3087687"/>
          </a:xfrm>
        </p:grpSpPr>
        <p:sp>
          <p:nvSpPr>
            <p:cNvPr id="7" name="Line 3">
              <a:extLst>
                <a:ext uri="{FF2B5EF4-FFF2-40B4-BE49-F238E27FC236}">
                  <a16:creationId xmlns:a16="http://schemas.microsoft.com/office/drawing/2014/main" id="{C1E7E810-2375-B2B6-6C99-354BF3394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5000" y="4572000"/>
              <a:ext cx="6705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849D4FC4-4087-375C-E223-74B7EABFAA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525" y="4151313"/>
              <a:ext cx="12890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EARTH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SURFACE</a:t>
              </a:r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ED0DD115-32BC-455F-C937-8547250584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4600" y="3200400"/>
              <a:ext cx="0" cy="2133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8FB3FE71-0E26-5D5D-3435-37D779B6F7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8725" y="4151313"/>
              <a:ext cx="11208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Emission</a:t>
              </a: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707BDF0D-8749-2B1E-EB37-AEBF7B21B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2819400"/>
              <a:ext cx="154401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Reduced gas</a:t>
              </a:r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9A984582-D99D-D9E9-4566-FCA97313B8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0" y="2971800"/>
              <a:ext cx="3200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D34AC88C-1260-DC3B-E200-90FCE96513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2667000"/>
              <a:ext cx="1582484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Oxidized gas/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aerosol</a:t>
              </a: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F180E6C9-EDB8-7951-358C-C00AE2758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5125" y="2551113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Oxidation</a:t>
              </a:r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308AFFA5-3037-5AF7-5586-FDDA0A6F1E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15200" y="3352800"/>
              <a:ext cx="0" cy="1981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72093284-CCDF-F020-52F2-C69B08F17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0492" y="4163199"/>
              <a:ext cx="12747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Deposition</a:t>
              </a: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207DBC16-280A-4F49-EB4D-87BAB9C42D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7000" y="5638800"/>
              <a:ext cx="4495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60EB577B-A29A-6893-1CD9-AC4153D69B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1325" y="5218113"/>
              <a:ext cx="12234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Reduction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2DBCD98-D154-8007-5FDB-9893AC9B3E42}"/>
              </a:ext>
            </a:extLst>
          </p:cNvPr>
          <p:cNvSpPr txBox="1"/>
          <p:nvPr/>
        </p:nvSpPr>
        <p:spPr>
          <a:xfrm>
            <a:off x="4283669" y="828851"/>
            <a:ext cx="4229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Photochemical Oxidation</a:t>
            </a:r>
          </a:p>
        </p:txBody>
      </p:sp>
    </p:spTree>
    <p:extLst>
      <p:ext uri="{BB962C8B-B14F-4D97-AF65-F5344CB8AC3E}">
        <p14:creationId xmlns:p14="http://schemas.microsoft.com/office/powerpoint/2010/main" val="2856144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C4A03-EB9F-7A02-63A1-CA9315A0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20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6175F-603A-19FA-A019-45DB68BB7D60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Methane Photooxidation: Sources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0AD299-3480-1851-5097-0D3120A49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190" y="3732908"/>
            <a:ext cx="4672133" cy="2988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FBD7F1-8D88-26C6-F377-9C48BC71B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191" y="650264"/>
            <a:ext cx="4672133" cy="29885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29E385-E68F-CED6-CBDC-387D59243CE8}"/>
              </a:ext>
            </a:extLst>
          </p:cNvPr>
          <p:cNvSpPr txBox="1"/>
          <p:nvPr/>
        </p:nvSpPr>
        <p:spPr>
          <a:xfrm>
            <a:off x="511582" y="891156"/>
            <a:ext cx="6300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Landfills: name several landfills? </a:t>
            </a:r>
          </a:p>
          <a:p>
            <a:endParaRPr lang="en-US" sz="2400" dirty="0"/>
          </a:p>
          <a:p>
            <a:r>
              <a:rPr lang="en-US" sz="2400" dirty="0"/>
              <a:t>Not only CH4, also H</a:t>
            </a:r>
            <a:r>
              <a:rPr lang="en-US" sz="2400" baseline="-25000" dirty="0"/>
              <a:t>2</a:t>
            </a:r>
            <a:r>
              <a:rPr lang="en-US" sz="2400" dirty="0"/>
              <a:t>S and other species from Landfills.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62B88-0617-C12A-12D7-1289B243B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76" y="2473667"/>
            <a:ext cx="6781800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80097A-3CA9-B72A-916B-A37696D8162D}"/>
              </a:ext>
            </a:extLst>
          </p:cNvPr>
          <p:cNvSpPr txBox="1"/>
          <p:nvPr/>
        </p:nvSpPr>
        <p:spPr>
          <a:xfrm>
            <a:off x="511582" y="6252710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https://www.epa.gov/lmop/project-and-landfill-data-state</a:t>
            </a:r>
            <a:r>
              <a:rPr lang="en-US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4C06EB-455F-25DD-2E54-AC6083D1A211}"/>
              </a:ext>
            </a:extLst>
          </p:cNvPr>
          <p:cNvGrpSpPr/>
          <p:nvPr/>
        </p:nvGrpSpPr>
        <p:grpSpPr>
          <a:xfrm>
            <a:off x="333676" y="650264"/>
            <a:ext cx="11524647" cy="6071211"/>
            <a:chOff x="333676" y="650264"/>
            <a:chExt cx="11524647" cy="60712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017B00-ED52-BBED-69A9-50AD3D12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676" y="650264"/>
              <a:ext cx="11524647" cy="60712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B98DC8-6EA3-27F3-60EB-0AD5E9637921}"/>
                </a:ext>
              </a:extLst>
            </p:cNvPr>
            <p:cNvSpPr txBox="1"/>
            <p:nvPr/>
          </p:nvSpPr>
          <p:spPr>
            <a:xfrm>
              <a:off x="5005811" y="6337316"/>
              <a:ext cx="532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linkClick r:id="rId7"/>
                </a:rPr>
                <a:t>https://www.ghgsat.com/en/case-studies/landfill-gas/</a:t>
              </a:r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78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896359" y="653888"/>
            <a:ext cx="6827017" cy="594122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+mn-lt"/>
              </a:rPr>
              <a:t>Methane Oxidation – Extreme Case #1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1106424" y="1396622"/>
            <a:ext cx="9057939" cy="5109327"/>
          </a:xfrm>
        </p:spPr>
        <p:txBody>
          <a:bodyPr>
            <a:normAutofit/>
          </a:bodyPr>
          <a:lstStyle/>
          <a:p>
            <a:pPr marL="457200" indent="-457200">
              <a:buFontTx/>
              <a:buAutoNum type="arabicParenR"/>
            </a:pPr>
            <a:r>
              <a:rPr lang="en-US" sz="2400" dirty="0">
                <a:solidFill>
                  <a:srgbClr val="FF0000"/>
                </a:solidFill>
              </a:rPr>
              <a:t>High (or at least sufficient) NO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 regime </a:t>
            </a:r>
            <a:r>
              <a:rPr lang="en-US" sz="2400" dirty="0"/>
              <a:t>– typical to moderate and highly polluted conditions</a:t>
            </a:r>
          </a:p>
          <a:p>
            <a:pPr marL="742950" lvl="1" indent="-400050"/>
            <a:r>
              <a:rPr lang="en-US" dirty="0"/>
              <a:t>Tweak reactions such that HO</a:t>
            </a:r>
            <a:r>
              <a:rPr lang="en-US" baseline="-25000" dirty="0"/>
              <a:t>2</a:t>
            </a:r>
            <a:r>
              <a:rPr lang="en-US" dirty="0"/>
              <a:t> (and CH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) </a:t>
            </a:r>
            <a:r>
              <a:rPr lang="en-US" dirty="0">
                <a:solidFill>
                  <a:srgbClr val="0070C0"/>
                </a:solidFill>
              </a:rPr>
              <a:t>react only with NO</a:t>
            </a:r>
          </a:p>
          <a:p>
            <a:pPr marL="742950" lvl="1" indent="-400050"/>
            <a:r>
              <a:rPr lang="en-US" dirty="0"/>
              <a:t>Tweak all photodissociation reactions to yield the most reactive products (not realistic – academic exercise only)</a:t>
            </a:r>
          </a:p>
          <a:p>
            <a:pPr marL="742950" lvl="1" indent="-400050"/>
            <a:r>
              <a:rPr lang="en-US" dirty="0"/>
              <a:t>Sum all the selected reactions to arrive at</a:t>
            </a:r>
          </a:p>
          <a:p>
            <a:pPr marL="457200" indent="-457200">
              <a:buNone/>
            </a:pPr>
            <a:r>
              <a:rPr lang="en-US" sz="2400" dirty="0"/>
              <a:t>NET: CH</a:t>
            </a:r>
            <a:r>
              <a:rPr lang="en-US" sz="2400" baseline="-25000" dirty="0"/>
              <a:t>4</a:t>
            </a:r>
            <a:r>
              <a:rPr lang="en-US" sz="2400" dirty="0"/>
              <a:t> + </a:t>
            </a:r>
            <a:r>
              <a:rPr lang="en-US" sz="2400" dirty="0">
                <a:solidFill>
                  <a:srgbClr val="7030A0"/>
                </a:solidFill>
              </a:rPr>
              <a:t>10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dirty="0">
                <a:cs typeface="Arial" charset="0"/>
              </a:rPr>
              <a:t>→ CO</a:t>
            </a:r>
            <a:r>
              <a:rPr lang="en-US" sz="2400" baseline="-25000" dirty="0">
                <a:cs typeface="Arial" charset="0"/>
              </a:rPr>
              <a:t>2</a:t>
            </a:r>
            <a:r>
              <a:rPr lang="en-US" sz="2400" dirty="0">
                <a:cs typeface="Arial" charset="0"/>
              </a:rPr>
              <a:t> + H</a:t>
            </a:r>
            <a:r>
              <a:rPr lang="en-US" sz="2400" baseline="-25000" dirty="0">
                <a:cs typeface="Arial" charset="0"/>
              </a:rPr>
              <a:t>2</a:t>
            </a:r>
            <a:r>
              <a:rPr lang="en-US" sz="2400" dirty="0">
                <a:cs typeface="Arial" charset="0"/>
              </a:rPr>
              <a:t>O + </a:t>
            </a:r>
            <a:r>
              <a:rPr lang="en-US" sz="2400" dirty="0">
                <a:solidFill>
                  <a:srgbClr val="7030A0"/>
                </a:solidFill>
                <a:cs typeface="Arial" charset="0"/>
              </a:rPr>
              <a:t>5</a:t>
            </a:r>
            <a:r>
              <a:rPr lang="en-US" sz="2400" dirty="0">
                <a:cs typeface="Arial" charset="0"/>
              </a:rPr>
              <a:t>O</a:t>
            </a:r>
            <a:r>
              <a:rPr lang="en-US" sz="2400" baseline="-25000" dirty="0">
                <a:cs typeface="Arial" charset="0"/>
              </a:rPr>
              <a:t>3</a:t>
            </a:r>
            <a:r>
              <a:rPr lang="en-US" sz="2400" dirty="0">
                <a:cs typeface="Arial" charset="0"/>
              </a:rPr>
              <a:t> + </a:t>
            </a:r>
            <a:r>
              <a:rPr lang="en-US" sz="2400" dirty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2400" dirty="0">
                <a:cs typeface="Arial" charset="0"/>
              </a:rPr>
              <a:t>OH</a:t>
            </a:r>
          </a:p>
          <a:p>
            <a:pPr marL="742950" lvl="1" indent="-400050">
              <a:buNone/>
            </a:pPr>
            <a:endParaRPr lang="en-US" dirty="0">
              <a:cs typeface="Arial" charset="0"/>
            </a:endParaRPr>
          </a:p>
          <a:p>
            <a:pPr marL="742950" lvl="1" indent="-400050">
              <a:buNone/>
            </a:pPr>
            <a:r>
              <a:rPr lang="en-US" dirty="0">
                <a:cs typeface="Arial" charset="0"/>
              </a:rPr>
              <a:t>Overall yield – 5 ozone molecules and 2 HO</a:t>
            </a:r>
            <a:r>
              <a:rPr lang="en-US" baseline="-25000" dirty="0">
                <a:cs typeface="Arial" charset="0"/>
              </a:rPr>
              <a:t>X</a:t>
            </a:r>
            <a:r>
              <a:rPr lang="en-US" dirty="0">
                <a:cs typeface="Arial" charset="0"/>
              </a:rPr>
              <a:t> radicals. These are byproducts of the oxidation reactions. </a:t>
            </a:r>
          </a:p>
          <a:p>
            <a:pPr marL="742950" lvl="1" indent="-400050"/>
            <a:r>
              <a:rPr lang="en-US" dirty="0">
                <a:solidFill>
                  <a:srgbClr val="C00000"/>
                </a:solidFill>
                <a:cs typeface="Arial" charset="0"/>
              </a:rPr>
              <a:t>This is a bad situation if you are trying to control ozone production and concentration!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856466-1312-41DA-92E5-F95CEB9B1A2A}" type="slidenum">
              <a:rPr lang="en-US" smtClean="0"/>
              <a:pPr eaLnBrk="1" hangingPunct="1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BA95EF-9DA2-6FC8-4812-89A81E069D7C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Methane Photooxidation: Two extreme cases</a:t>
            </a:r>
          </a:p>
        </p:txBody>
      </p:sp>
    </p:spTree>
    <p:extLst>
      <p:ext uri="{BB962C8B-B14F-4D97-AF65-F5344CB8AC3E}">
        <p14:creationId xmlns:p14="http://schemas.microsoft.com/office/powerpoint/2010/main" val="747461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1000999" y="1649696"/>
            <a:ext cx="9897035" cy="4930218"/>
          </a:xfrm>
        </p:spPr>
        <p:txBody>
          <a:bodyPr>
            <a:noAutofit/>
          </a:bodyPr>
          <a:lstStyle/>
          <a:p>
            <a:pPr marL="457200" indent="-457200">
              <a:buFontTx/>
              <a:buAutoNum type="arabicParenR" startAt="2"/>
            </a:pPr>
            <a:r>
              <a:rPr lang="en-US" sz="2400" dirty="0">
                <a:solidFill>
                  <a:srgbClr val="7030A0"/>
                </a:solidFill>
              </a:rPr>
              <a:t>Very low NO</a:t>
            </a:r>
            <a:r>
              <a:rPr lang="en-US" sz="2400" baseline="-25000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 regime </a:t>
            </a:r>
            <a:r>
              <a:rPr lang="en-US" sz="2400" dirty="0"/>
              <a:t>– found in very remote (or clean) areas and some ocean locations</a:t>
            </a:r>
          </a:p>
          <a:p>
            <a:pPr marL="742950" lvl="1" indent="-400050"/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reacts with HO</a:t>
            </a:r>
            <a:r>
              <a:rPr lang="en-US" baseline="-25000" dirty="0"/>
              <a:t>2</a:t>
            </a:r>
            <a:r>
              <a:rPr lang="en-US" dirty="0"/>
              <a:t> and/or itself (plausible)</a:t>
            </a:r>
          </a:p>
          <a:p>
            <a:pPr marL="742950" lvl="1" indent="-400050"/>
            <a:r>
              <a:rPr lang="en-US" dirty="0"/>
              <a:t>Photolysis reactions producing radicals are shut down</a:t>
            </a:r>
          </a:p>
          <a:p>
            <a:pPr marL="742950" lvl="1" indent="-400050">
              <a:buNone/>
            </a:pPr>
            <a:r>
              <a:rPr lang="en-US" dirty="0"/>
              <a:t>Sum all  these selected reactions to arrive at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b="1" dirty="0">
                <a:solidFill>
                  <a:srgbClr val="FF0000"/>
                </a:solidFill>
              </a:rPr>
              <a:t>NET: CH</a:t>
            </a:r>
            <a:r>
              <a:rPr lang="en-US" sz="2400" b="1" baseline="-25000" dirty="0">
                <a:solidFill>
                  <a:srgbClr val="FF0000"/>
                </a:solidFill>
              </a:rPr>
              <a:t>4</a:t>
            </a:r>
            <a:r>
              <a:rPr lang="en-US" sz="2400" b="1" dirty="0">
                <a:solidFill>
                  <a:srgbClr val="FF0000"/>
                </a:solidFill>
              </a:rPr>
              <a:t> + 3OH + 2O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→ CO</a:t>
            </a:r>
            <a:r>
              <a:rPr lang="en-US" sz="2400" b="1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 + 3H</a:t>
            </a:r>
            <a:r>
              <a:rPr lang="en-US" sz="2400" b="1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O + HO</a:t>
            </a:r>
            <a:r>
              <a:rPr lang="en-US" sz="2400" b="1" baseline="-25000" dirty="0">
                <a:solidFill>
                  <a:srgbClr val="FF0000"/>
                </a:solidFill>
                <a:cs typeface="Arial" charset="0"/>
              </a:rPr>
              <a:t>2</a:t>
            </a:r>
            <a:endParaRPr lang="en-US" sz="2400" b="1" dirty="0">
              <a:solidFill>
                <a:srgbClr val="FF0000"/>
              </a:solidFill>
              <a:cs typeface="Arial" charset="0"/>
            </a:endParaRPr>
          </a:p>
          <a:p>
            <a:pPr marL="742950" lvl="1" indent="-400050">
              <a:buNone/>
            </a:pPr>
            <a:endParaRPr lang="en-US" dirty="0">
              <a:cs typeface="Arial" charset="0"/>
            </a:endParaRPr>
          </a:p>
          <a:p>
            <a:pPr marL="342900" lvl="1" indent="-342900"/>
            <a:r>
              <a:rPr lang="en-US" dirty="0">
                <a:cs typeface="Arial" charset="0"/>
              </a:rPr>
              <a:t>Overall – no ozone is produced and 2 HO</a:t>
            </a:r>
            <a:r>
              <a:rPr lang="en-US" baseline="-25000" dirty="0">
                <a:cs typeface="Arial" charset="0"/>
              </a:rPr>
              <a:t>X</a:t>
            </a:r>
            <a:r>
              <a:rPr lang="en-US" dirty="0">
                <a:cs typeface="Arial" charset="0"/>
              </a:rPr>
              <a:t> radicals are consumed. </a:t>
            </a:r>
          </a:p>
          <a:p>
            <a:pPr marL="742950" lvl="1" indent="-400050">
              <a:buNone/>
            </a:pPr>
            <a:endParaRPr lang="en-US" b="1" u="sng" dirty="0">
              <a:solidFill>
                <a:srgbClr val="C00000"/>
              </a:solidFill>
              <a:cs typeface="Arial" charset="0"/>
            </a:endParaRPr>
          </a:p>
          <a:p>
            <a:pPr marL="342900" lvl="1" indent="-342900"/>
            <a:r>
              <a:rPr lang="en-US" b="1" u="sng" dirty="0">
                <a:solidFill>
                  <a:srgbClr val="C00000"/>
                </a:solidFill>
                <a:cs typeface="Arial" charset="0"/>
              </a:rPr>
              <a:t>Once again we see that NOX is critical to the production of O3 and to maintaining OH concentrations. </a:t>
            </a:r>
          </a:p>
          <a:p>
            <a:pPr marL="742950" lvl="1" indent="-400050">
              <a:buNone/>
            </a:pPr>
            <a:endParaRPr lang="en-US" b="1" u="sng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B9EF42-8EBF-468E-BD00-6E27F5C1196E}" type="slidenum">
              <a:rPr lang="en-US" smtClean="0"/>
              <a:pPr eaLnBrk="1" hangingPunct="1"/>
              <a:t>22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671E70A-123B-D80E-20B2-6D711CD175FF}"/>
              </a:ext>
            </a:extLst>
          </p:cNvPr>
          <p:cNvSpPr txBox="1">
            <a:spLocks noChangeArrowheads="1"/>
          </p:cNvSpPr>
          <p:nvPr/>
        </p:nvSpPr>
        <p:spPr>
          <a:xfrm>
            <a:off x="2252975" y="820395"/>
            <a:ext cx="6827017" cy="594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Methane Oxidation – Extreme Case #2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7DE99B-D9B7-7018-7EDE-8BAA46536746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Methane Photooxidation: Two extreme cases</a:t>
            </a:r>
          </a:p>
        </p:txBody>
      </p:sp>
    </p:spTree>
    <p:extLst>
      <p:ext uri="{BB962C8B-B14F-4D97-AF65-F5344CB8AC3E}">
        <p14:creationId xmlns:p14="http://schemas.microsoft.com/office/powerpoint/2010/main" val="1114009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373" y="1209245"/>
            <a:ext cx="11225254" cy="2872769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One can  define air pollution as the human influenced release of chemicals into the atmosphere.</a:t>
            </a:r>
          </a:p>
          <a:p>
            <a:r>
              <a:rPr lang="en-US" sz="2600" dirty="0"/>
              <a:t>These emissions perturb the natural or background chemical processing of </a:t>
            </a:r>
            <a:r>
              <a:rPr lang="en-US" sz="2600" b="1" dirty="0"/>
              <a:t>reactive gases </a:t>
            </a:r>
            <a:r>
              <a:rPr lang="en-US" sz="2600" dirty="0"/>
              <a:t>(that is, the cleansing caused by oxidation reactions).</a:t>
            </a:r>
          </a:p>
          <a:p>
            <a:r>
              <a:rPr lang="en-US" sz="2600" dirty="0"/>
              <a:t>Air pollution can be controlled. </a:t>
            </a:r>
          </a:p>
          <a:p>
            <a:r>
              <a:rPr lang="en-US" sz="2600" dirty="0"/>
              <a:t>Air pollution chemistry and air quality management are important aspects of atmospheric chemistry.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B5ED6-139F-4F98-A0B6-93ADB560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8C0DBD-5E6A-A445-4582-5F6CE8EA1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582" y="4285742"/>
            <a:ext cx="3736318" cy="2435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445F17-0C62-E442-8F8B-D71F5EA60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553" y="4285740"/>
            <a:ext cx="3736318" cy="2435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35177D-077C-3BCE-6548-2B7386876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29" y="4285742"/>
            <a:ext cx="3810000" cy="24357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435F9D-4747-35F5-3662-2B2E950808EE}"/>
              </a:ext>
            </a:extLst>
          </p:cNvPr>
          <p:cNvSpPr txBox="1"/>
          <p:nvPr/>
        </p:nvSpPr>
        <p:spPr>
          <a:xfrm>
            <a:off x="125929" y="4285740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1950s London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01A25-7A59-D65A-BEE7-F9275F7D2809}"/>
              </a:ext>
            </a:extLst>
          </p:cNvPr>
          <p:cNvSpPr txBox="1"/>
          <p:nvPr/>
        </p:nvSpPr>
        <p:spPr>
          <a:xfrm>
            <a:off x="4196582" y="4285740"/>
            <a:ext cx="116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1960s NYS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2D635-DCD6-9441-A34C-96571968B321}"/>
              </a:ext>
            </a:extLst>
          </p:cNvPr>
          <p:cNvSpPr txBox="1"/>
          <p:nvPr/>
        </p:nvSpPr>
        <p:spPr>
          <a:xfrm>
            <a:off x="8193553" y="4285740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2010s Shanghai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00EC6D-889A-D81E-CD48-B0156147E9DF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</p:spTree>
    <p:extLst>
      <p:ext uri="{BB962C8B-B14F-4D97-AF65-F5344CB8AC3E}">
        <p14:creationId xmlns:p14="http://schemas.microsoft.com/office/powerpoint/2010/main" val="162852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920" y="853192"/>
            <a:ext cx="9662160" cy="58521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Polluted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Atmosphere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Photochemical Oxidation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10383"/>
          </a:xfrm>
        </p:spPr>
        <p:txBody>
          <a:bodyPr>
            <a:normAutofit/>
          </a:bodyPr>
          <a:lstStyle/>
          <a:p>
            <a:r>
              <a:rPr lang="en-US" sz="2600" dirty="0"/>
              <a:t>Also called “Air Pollution Chemistry”</a:t>
            </a:r>
          </a:p>
          <a:p>
            <a:r>
              <a:rPr lang="en-US" sz="2600" dirty="0"/>
              <a:t>In this situation, there is always sufficient NO</a:t>
            </a:r>
            <a:r>
              <a:rPr lang="en-US" sz="2600" baseline="-25000" dirty="0"/>
              <a:t>x</a:t>
            </a:r>
            <a:r>
              <a:rPr lang="en-US" sz="2600" dirty="0"/>
              <a:t>, so the very low NO</a:t>
            </a:r>
            <a:r>
              <a:rPr lang="en-US" sz="2600" baseline="-25000" dirty="0"/>
              <a:t>x</a:t>
            </a:r>
            <a:r>
              <a:rPr lang="en-US" sz="2600" dirty="0"/>
              <a:t> regime is ignored, and there is always ozone production</a:t>
            </a:r>
          </a:p>
          <a:p>
            <a:r>
              <a:rPr lang="en-US" sz="2600" dirty="0"/>
              <a:t>The question becomes, </a:t>
            </a:r>
            <a:r>
              <a:rPr lang="en-US" sz="2600" dirty="0">
                <a:solidFill>
                  <a:srgbClr val="00B050"/>
                </a:solidFill>
              </a:rPr>
              <a:t>how fast </a:t>
            </a:r>
            <a:r>
              <a:rPr lang="en-US" sz="2600" dirty="0"/>
              <a:t>and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how efficiently</a:t>
            </a:r>
            <a:r>
              <a:rPr lang="en-US" sz="2600" dirty="0"/>
              <a:t> is ozone produced?</a:t>
            </a:r>
          </a:p>
          <a:p>
            <a:r>
              <a:rPr lang="en-US" sz="2600" dirty="0"/>
              <a:t>OH still reacts with CO and CH</a:t>
            </a:r>
            <a:r>
              <a:rPr lang="en-US" sz="2600" baseline="-25000" dirty="0"/>
              <a:t>4</a:t>
            </a:r>
            <a:r>
              <a:rPr lang="en-US" sz="2600" dirty="0"/>
              <a:t>, but now other </a:t>
            </a:r>
            <a:r>
              <a:rPr lang="en-US" sz="2600" b="1" dirty="0"/>
              <a:t>Volatile Organic Carbon </a:t>
            </a:r>
            <a:r>
              <a:rPr lang="en-US" sz="2600" dirty="0"/>
              <a:t>(VOC) compounds dominate the OH reactivity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DA39D-DDAD-43BD-87DF-AC3BE3A9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6F7623-80FE-E5BC-9B6C-AD72A9C304F2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</p:spTree>
    <p:extLst>
      <p:ext uri="{BB962C8B-B14F-4D97-AF65-F5344CB8AC3E}">
        <p14:creationId xmlns:p14="http://schemas.microsoft.com/office/powerpoint/2010/main" val="2608200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906" y="812749"/>
            <a:ext cx="7886700" cy="58521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VOCs and NO</a:t>
            </a:r>
            <a:r>
              <a:rPr lang="en-US" sz="3200" b="1" baseline="-25000" dirty="0">
                <a:solidFill>
                  <a:srgbClr val="FF0000"/>
                </a:solidFill>
                <a:latin typeface="+mn-lt"/>
              </a:rPr>
              <a:t>x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997" y="1763090"/>
            <a:ext cx="9854005" cy="4593260"/>
          </a:xfrm>
        </p:spPr>
        <p:txBody>
          <a:bodyPr>
            <a:normAutofit/>
          </a:bodyPr>
          <a:lstStyle/>
          <a:p>
            <a:r>
              <a:rPr lang="en-US" sz="2600" dirty="0"/>
              <a:t>Vast numbers of different VOC compounds (thousands?, more?)</a:t>
            </a:r>
          </a:p>
          <a:p>
            <a:r>
              <a:rPr lang="en-US" sz="2600" dirty="0"/>
              <a:t>Maybe 100 or so are routinely measured</a:t>
            </a:r>
          </a:p>
          <a:p>
            <a:endParaRPr lang="en-US" sz="2600" dirty="0"/>
          </a:p>
          <a:p>
            <a:r>
              <a:rPr lang="en-US" sz="2600" dirty="0"/>
              <a:t>In polluted conditions the anthropogenic emissions dominate, but </a:t>
            </a:r>
            <a:r>
              <a:rPr lang="en-US" sz="2600" b="1" dirty="0">
                <a:solidFill>
                  <a:srgbClr val="FF0000"/>
                </a:solidFill>
              </a:rPr>
              <a:t>biogenic emissions </a:t>
            </a:r>
            <a:r>
              <a:rPr lang="en-US" sz="2600" dirty="0"/>
              <a:t>are also important </a:t>
            </a:r>
          </a:p>
          <a:p>
            <a:endParaRPr lang="en-US" sz="2600" dirty="0"/>
          </a:p>
          <a:p>
            <a:r>
              <a:rPr lang="en-US" sz="2600" dirty="0"/>
              <a:t>NO</a:t>
            </a:r>
            <a:r>
              <a:rPr lang="en-US" sz="2600" baseline="-25000" dirty="0"/>
              <a:t>x</a:t>
            </a:r>
            <a:r>
              <a:rPr lang="en-US" sz="2600" dirty="0"/>
              <a:t> in polluted environments comes mainly from fossil fuel combustion, including motor vehicles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FF440-D47B-42CF-8DF7-019F7177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12AA56-A916-20E6-FD7E-4284299F295E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</p:spTree>
    <p:extLst>
      <p:ext uri="{BB962C8B-B14F-4D97-AF65-F5344CB8AC3E}">
        <p14:creationId xmlns:p14="http://schemas.microsoft.com/office/powerpoint/2010/main" val="3407892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EDA5B-442C-FAA0-8576-0866FC76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BF8A1-A00E-CF8A-6D5E-F59C9FB4C209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79371A-B477-6F51-18A8-8CFCD9E0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684013"/>
            <a:ext cx="7886700" cy="585216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+mn-lt"/>
              </a:rPr>
              <a:t>Source for the anthropogenic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VOCs and NO</a:t>
            </a:r>
            <a:r>
              <a:rPr lang="en-US" sz="3200" b="1" baseline="-25000" dirty="0">
                <a:solidFill>
                  <a:srgbClr val="FF0000"/>
                </a:solidFill>
                <a:latin typeface="+mn-lt"/>
              </a:rPr>
              <a:t>x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E62592BD-46E1-F153-8399-1BA072C1B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/>
          <a:stretch/>
        </p:blipFill>
        <p:spPr bwMode="auto">
          <a:xfrm>
            <a:off x="1560576" y="1612127"/>
            <a:ext cx="9327932" cy="3417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https://encrypted-tbn1.gstatic.com/images?q=tbn:ANd9GcSHvOeTk4Y0xuOYv0-GzjwTsN1cjsnkE00dL2loCRtXJ022wMLx58CrcuZi">
            <a:extLst>
              <a:ext uri="{FF2B5EF4-FFF2-40B4-BE49-F238E27FC236}">
                <a16:creationId xmlns:a16="http://schemas.microsoft.com/office/drawing/2014/main" id="{852B52C0-D236-FE80-47C4-83DE23CE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87" y="5153893"/>
            <a:ext cx="1584191" cy="120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s://encrypted-tbn3.gstatic.com/images?q=tbn:ANd9GcQX5y1sAsiT45T9Hxs-gQSL7U4DN7YkFEnrFV1FQft48Tncj0c5">
            <a:extLst>
              <a:ext uri="{FF2B5EF4-FFF2-40B4-BE49-F238E27FC236}">
                <a16:creationId xmlns:a16="http://schemas.microsoft.com/office/drawing/2014/main" id="{EB09A197-6949-6A4B-A5FB-A7A65CBD7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57" y="5115097"/>
            <a:ext cx="1915604" cy="127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FEDF9D-3DFA-8BFD-FC55-E9A1D0CDB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436"/>
          <a:stretch/>
        </p:blipFill>
        <p:spPr>
          <a:xfrm rot="10800000" flipV="1">
            <a:off x="6300184" y="5184449"/>
            <a:ext cx="1687087" cy="1223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8AE926-7467-21C7-4969-6A0496084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847" y="5188278"/>
            <a:ext cx="1235486" cy="12354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7F7B05-A514-E2D4-A3FF-32C763A67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1757" y="5165943"/>
            <a:ext cx="1616751" cy="12227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7FF685-60DC-6250-60A3-C3461ECEBC92}"/>
              </a:ext>
            </a:extLst>
          </p:cNvPr>
          <p:cNvSpPr txBox="1"/>
          <p:nvPr/>
        </p:nvSpPr>
        <p:spPr>
          <a:xfrm>
            <a:off x="530973" y="1719071"/>
            <a:ext cx="95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NYS</a:t>
            </a:r>
          </a:p>
        </p:txBody>
      </p:sp>
    </p:spTree>
    <p:extLst>
      <p:ext uri="{BB962C8B-B14F-4D97-AF65-F5344CB8AC3E}">
        <p14:creationId xmlns:p14="http://schemas.microsoft.com/office/powerpoint/2010/main" val="2662814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DA047-5BD2-AC4A-E623-6172B82E6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F1CBFB-28C1-B04D-B0FD-5B2664007B37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4C22B3-ED24-EF63-51C5-D0F999062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783" y="820826"/>
            <a:ext cx="7886700" cy="585216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+mn-lt"/>
              </a:rPr>
              <a:t> Biogenic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VOCs species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4EA69-3506-0392-4BC8-EEC0034C97A2}"/>
              </a:ext>
            </a:extLst>
          </p:cNvPr>
          <p:cNvSpPr txBox="1"/>
          <p:nvPr/>
        </p:nvSpPr>
        <p:spPr>
          <a:xfrm>
            <a:off x="1971759" y="1579586"/>
            <a:ext cx="197401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Isoprene (C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8216F-F041-4808-73C6-ED62DA967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22" y="2057365"/>
            <a:ext cx="4261473" cy="140829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1F5FDB-2A55-1FAA-CB0C-1191D1944CDC}"/>
              </a:ext>
            </a:extLst>
          </p:cNvPr>
          <p:cNvGrpSpPr/>
          <p:nvPr/>
        </p:nvGrpSpPr>
        <p:grpSpPr>
          <a:xfrm>
            <a:off x="329990" y="3790216"/>
            <a:ext cx="5323345" cy="2469197"/>
            <a:chOff x="5349988" y="1510736"/>
            <a:chExt cx="5323345" cy="24691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6C8720-7904-6157-1029-CB22367F5694}"/>
                </a:ext>
              </a:extLst>
            </p:cNvPr>
            <p:cNvSpPr txBox="1"/>
            <p:nvPr/>
          </p:nvSpPr>
          <p:spPr>
            <a:xfrm>
              <a:off x="7267166" y="1510736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Terpenes (C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10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H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16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E21742-477F-F9AD-264F-AF63D0233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3633" y="2019300"/>
              <a:ext cx="1409700" cy="14097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628191-CD09-126E-9AB1-EF3CCCB481DA}"/>
                </a:ext>
              </a:extLst>
            </p:cNvPr>
            <p:cNvSpPr txBox="1"/>
            <p:nvPr/>
          </p:nvSpPr>
          <p:spPr>
            <a:xfrm>
              <a:off x="9333762" y="3610601"/>
              <a:ext cx="1197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Limonene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A02EAD-E5F4-8AEE-867E-193E4F5A7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8969" y="2079156"/>
              <a:ext cx="1261749" cy="13640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70C3D3-0511-7787-E4F8-C8A36A919C79}"/>
                </a:ext>
              </a:extLst>
            </p:cNvPr>
            <p:cNvSpPr txBox="1"/>
            <p:nvPr/>
          </p:nvSpPr>
          <p:spPr>
            <a:xfrm>
              <a:off x="5349988" y="3610601"/>
              <a:ext cx="1107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α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-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pinene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C8596E-400D-1ABD-742A-B16107CD6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32887" y="1959948"/>
              <a:ext cx="1528404" cy="15284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FDA208-A668-E649-E272-C7E8362E753E}"/>
                </a:ext>
              </a:extLst>
            </p:cNvPr>
            <p:cNvSpPr txBox="1"/>
            <p:nvPr/>
          </p:nvSpPr>
          <p:spPr>
            <a:xfrm>
              <a:off x="7483343" y="3610601"/>
              <a:ext cx="1107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β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-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pinene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E4CE662-46F4-5238-7E4B-4C4B10BA2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261" y="1804254"/>
            <a:ext cx="5738768" cy="397192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42D2C4-5ADC-5B8E-9955-161B2B2D02D4}"/>
              </a:ext>
            </a:extLst>
          </p:cNvPr>
          <p:cNvCxnSpPr>
            <a:cxnSpLocks/>
          </p:cNvCxnSpPr>
          <p:nvPr/>
        </p:nvCxnSpPr>
        <p:spPr>
          <a:xfrm>
            <a:off x="100584" y="3491325"/>
            <a:ext cx="55527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786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2881" y="876937"/>
            <a:ext cx="7886700" cy="86978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General Chemical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245" y="1943663"/>
            <a:ext cx="9455972" cy="2710633"/>
          </a:xfrm>
        </p:spPr>
        <p:txBody>
          <a:bodyPr>
            <a:normAutofit/>
          </a:bodyPr>
          <a:lstStyle/>
          <a:p>
            <a:r>
              <a:rPr lang="en-US" sz="2600" dirty="0"/>
              <a:t>Basic chemistry is pretty similar to that for the </a:t>
            </a:r>
            <a:r>
              <a:rPr lang="en-US" sz="2600" dirty="0" err="1"/>
              <a:t>photooxidation</a:t>
            </a:r>
            <a:r>
              <a:rPr lang="en-US" sz="2600" dirty="0"/>
              <a:t> of CO (and CH</a:t>
            </a:r>
            <a:r>
              <a:rPr lang="en-US" sz="2600" baseline="-25000" dirty="0"/>
              <a:t>4</a:t>
            </a:r>
            <a:r>
              <a:rPr lang="en-US" sz="2600" dirty="0"/>
              <a:t>)</a:t>
            </a:r>
          </a:p>
          <a:p>
            <a:r>
              <a:rPr lang="en-US" sz="2600" dirty="0"/>
              <a:t>Use the shorthand </a:t>
            </a:r>
            <a:r>
              <a:rPr lang="en-US" sz="2600" dirty="0">
                <a:solidFill>
                  <a:srgbClr val="00B050"/>
                </a:solidFill>
              </a:rPr>
              <a:t>RH</a:t>
            </a:r>
            <a:r>
              <a:rPr lang="en-US" sz="2600" dirty="0"/>
              <a:t> for a general VOC compound, where </a:t>
            </a:r>
            <a:r>
              <a:rPr lang="en-US" sz="2600" dirty="0">
                <a:solidFill>
                  <a:srgbClr val="00B050"/>
                </a:solidFill>
              </a:rPr>
              <a:t>R</a:t>
            </a:r>
            <a:r>
              <a:rPr lang="en-US" sz="2600" dirty="0"/>
              <a:t> is an “organic group”</a:t>
            </a:r>
          </a:p>
          <a:p>
            <a:r>
              <a:rPr lang="en-US" sz="2600" dirty="0"/>
              <a:t>Since there is plenty of NO</a:t>
            </a:r>
            <a:r>
              <a:rPr lang="en-US" sz="2600" baseline="-25000" dirty="0"/>
              <a:t>x</a:t>
            </a:r>
            <a:r>
              <a:rPr lang="en-US" sz="2600" dirty="0"/>
              <a:t> in the system for this situation, the chemistry is not too complicated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E1426-466C-4DB8-B217-12ABE24D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C8348F-0A0B-0BC8-6FD1-9E68D80D3218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</p:spTree>
    <p:extLst>
      <p:ext uri="{BB962C8B-B14F-4D97-AF65-F5344CB8AC3E}">
        <p14:creationId xmlns:p14="http://schemas.microsoft.com/office/powerpoint/2010/main" val="1538945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563089"/>
            <a:ext cx="7886700" cy="97348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General Chemical Mechanism (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cont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460" y="1501812"/>
            <a:ext cx="9595821" cy="4640394"/>
          </a:xfrm>
        </p:spPr>
        <p:txBody>
          <a:bodyPr/>
          <a:lstStyle/>
          <a:p>
            <a:pPr lvl="1">
              <a:buNone/>
            </a:pPr>
            <a:r>
              <a:rPr lang="en-US" sz="3200" b="1" dirty="0"/>
              <a:t>RH + OH </a:t>
            </a:r>
            <a:r>
              <a:rPr lang="en-US" sz="3200" b="1" dirty="0">
                <a:cs typeface="Arial" charset="0"/>
              </a:rPr>
              <a:t>→ R</a:t>
            </a:r>
            <a:r>
              <a:rPr lang="en-US" sz="3200" b="1" dirty="0">
                <a:cs typeface="Arial" charset="0"/>
                <a:sym typeface="Symbol" pitchFamily="18" charset="2"/>
              </a:rPr>
              <a:t> + H</a:t>
            </a:r>
            <a:r>
              <a:rPr lang="en-US" sz="3200" b="1" baseline="-25000" dirty="0">
                <a:cs typeface="Arial" charset="0"/>
                <a:sym typeface="Symbol" pitchFamily="18" charset="2"/>
              </a:rPr>
              <a:t>2</a:t>
            </a:r>
            <a:r>
              <a:rPr lang="en-US" sz="3200" b="1" dirty="0">
                <a:cs typeface="Arial" charset="0"/>
                <a:sym typeface="Symbol" pitchFamily="18" charset="2"/>
              </a:rPr>
              <a:t>O</a:t>
            </a:r>
          </a:p>
          <a:p>
            <a:pPr lvl="1">
              <a:buNone/>
            </a:pPr>
            <a:r>
              <a:rPr lang="en-US" sz="3200" b="1" dirty="0">
                <a:cs typeface="Arial" charset="0"/>
              </a:rPr>
              <a:t>R</a:t>
            </a:r>
            <a:r>
              <a:rPr lang="en-US" sz="3200" b="1" dirty="0">
                <a:cs typeface="Arial" charset="0"/>
                <a:sym typeface="Symbol" pitchFamily="18" charset="2"/>
              </a:rPr>
              <a:t> + O</a:t>
            </a:r>
            <a:r>
              <a:rPr lang="en-US" sz="3200" b="1" baseline="-25000" dirty="0">
                <a:cs typeface="Arial" charset="0"/>
                <a:sym typeface="Symbol" pitchFamily="18" charset="2"/>
              </a:rPr>
              <a:t>2</a:t>
            </a:r>
            <a:r>
              <a:rPr lang="en-US" sz="3200" b="1" dirty="0">
                <a:cs typeface="Arial" charset="0"/>
                <a:sym typeface="Symbol" pitchFamily="18" charset="2"/>
              </a:rPr>
              <a:t> (+ M) </a:t>
            </a:r>
            <a:r>
              <a:rPr lang="en-US" sz="3200" b="1" dirty="0">
                <a:cs typeface="Arial" charset="0"/>
              </a:rPr>
              <a:t>→ RO</a:t>
            </a:r>
            <a:r>
              <a:rPr lang="en-US" sz="3200" b="1" baseline="-25000" dirty="0">
                <a:cs typeface="Arial" charset="0"/>
              </a:rPr>
              <a:t>2</a:t>
            </a:r>
            <a:r>
              <a:rPr lang="en-US" sz="3200" b="1" dirty="0">
                <a:cs typeface="Arial" charset="0"/>
              </a:rPr>
              <a:t> </a:t>
            </a:r>
            <a:r>
              <a:rPr lang="en-US" sz="3200" b="1" dirty="0">
                <a:cs typeface="Arial" charset="0"/>
                <a:sym typeface="Symbol" pitchFamily="18" charset="2"/>
              </a:rPr>
              <a:t>+ M</a:t>
            </a:r>
          </a:p>
          <a:p>
            <a:pPr marL="457200" lvl="1" indent="0">
              <a:buNone/>
            </a:pPr>
            <a:r>
              <a:rPr lang="en-US" sz="3200" b="1" dirty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RO</a:t>
            </a:r>
            <a:r>
              <a:rPr lang="en-US" sz="3200" b="1" baseline="-25000" dirty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2</a:t>
            </a:r>
            <a:r>
              <a:rPr lang="en-US" sz="3200" b="1" dirty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 + NO </a:t>
            </a:r>
            <a:r>
              <a:rPr lang="en-US" sz="3200" b="1" dirty="0">
                <a:solidFill>
                  <a:schemeClr val="accent2"/>
                </a:solidFill>
                <a:cs typeface="Arial" charset="0"/>
              </a:rPr>
              <a:t>→ R</a:t>
            </a:r>
            <a:r>
              <a:rPr lang="en-US" sz="3200" b="1" dirty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O + NO</a:t>
            </a:r>
            <a:r>
              <a:rPr lang="en-US" sz="3200" b="1" baseline="-25000" dirty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2</a:t>
            </a:r>
            <a:endParaRPr lang="en-US" sz="3200" b="1" dirty="0">
              <a:solidFill>
                <a:schemeClr val="accent2"/>
              </a:solidFill>
              <a:cs typeface="Arial" charset="0"/>
              <a:sym typeface="Symbol" pitchFamily="18" charset="2"/>
            </a:endParaRPr>
          </a:p>
          <a:p>
            <a:pPr marL="457200" lvl="1" indent="0">
              <a:buNone/>
            </a:pPr>
            <a:r>
              <a:rPr lang="en-US" sz="3200" b="1" dirty="0">
                <a:solidFill>
                  <a:schemeClr val="hlink"/>
                </a:solidFill>
              </a:rPr>
              <a:t>RO + O</a:t>
            </a:r>
            <a:r>
              <a:rPr lang="en-US" sz="3200" b="1" baseline="-25000" dirty="0">
                <a:solidFill>
                  <a:schemeClr val="hlink"/>
                </a:solidFill>
              </a:rPr>
              <a:t>2</a:t>
            </a:r>
            <a:r>
              <a:rPr lang="en-US" sz="3200" b="1" dirty="0">
                <a:solidFill>
                  <a:schemeClr val="hlink"/>
                </a:solidFill>
              </a:rPr>
              <a:t> </a:t>
            </a:r>
            <a:r>
              <a:rPr lang="en-US" sz="3200" b="1" dirty="0">
                <a:solidFill>
                  <a:schemeClr val="hlink"/>
                </a:solidFill>
                <a:cs typeface="Arial" charset="0"/>
              </a:rPr>
              <a:t>→ R’CHO + HO</a:t>
            </a:r>
            <a:r>
              <a:rPr lang="en-US" sz="3200" b="1" baseline="-25000" dirty="0">
                <a:solidFill>
                  <a:schemeClr val="hlink"/>
                </a:solidFill>
                <a:cs typeface="Arial" charset="0"/>
              </a:rPr>
              <a:t>2</a:t>
            </a:r>
            <a:endParaRPr lang="en-US" sz="3200" b="1" dirty="0">
              <a:solidFill>
                <a:schemeClr val="hlink"/>
              </a:solidFill>
              <a:cs typeface="Arial" charset="0"/>
            </a:endParaRPr>
          </a:p>
          <a:p>
            <a:pPr marL="457200" lvl="1" indent="0">
              <a:buNone/>
            </a:pPr>
            <a:r>
              <a:rPr lang="en-US" sz="3200" dirty="0">
                <a:solidFill>
                  <a:srgbClr val="FF0000"/>
                </a:solidFill>
                <a:cs typeface="Arial" charset="0"/>
              </a:rPr>
              <a:t>HO</a:t>
            </a:r>
            <a:r>
              <a:rPr lang="en-US" sz="3200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 + NO → OH + NO</a:t>
            </a:r>
            <a:r>
              <a:rPr lang="en-US" sz="3200" baseline="-25000" dirty="0">
                <a:solidFill>
                  <a:srgbClr val="FF0000"/>
                </a:solidFill>
                <a:cs typeface="Arial" charset="0"/>
              </a:rPr>
              <a:t>2</a:t>
            </a:r>
          </a:p>
          <a:p>
            <a:endParaRPr lang="en-US" dirty="0"/>
          </a:p>
          <a:p>
            <a:r>
              <a:rPr lang="en-US" dirty="0"/>
              <a:t>Allowing the two NO</a:t>
            </a:r>
            <a:r>
              <a:rPr lang="en-US" baseline="-25000" dirty="0"/>
              <a:t>2</a:t>
            </a:r>
            <a:r>
              <a:rPr lang="en-US" dirty="0"/>
              <a:t> reaction product molecules to photolyze and produce ozone, the net reaction is</a:t>
            </a:r>
          </a:p>
          <a:p>
            <a:r>
              <a:rPr lang="en-US" dirty="0"/>
              <a:t>NET: 	</a:t>
            </a:r>
            <a:r>
              <a:rPr lang="en-US" b="1" dirty="0"/>
              <a:t>RH + 4O</a:t>
            </a:r>
            <a:r>
              <a:rPr lang="en-US" b="1" baseline="-25000" dirty="0"/>
              <a:t>2</a:t>
            </a:r>
            <a:r>
              <a:rPr lang="en-US" b="1" dirty="0"/>
              <a:t> → R’CHO + 2 O</a:t>
            </a:r>
            <a:r>
              <a:rPr lang="en-US" b="1" baseline="-25000" dirty="0"/>
              <a:t>3</a:t>
            </a:r>
            <a:r>
              <a:rPr lang="en-US" b="1" dirty="0"/>
              <a:t> + 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776EB-1A3C-4E7E-8520-8CF4AB1F9B20}"/>
              </a:ext>
            </a:extLst>
          </p:cNvPr>
          <p:cNvSpPr txBox="1"/>
          <p:nvPr/>
        </p:nvSpPr>
        <p:spPr>
          <a:xfrm>
            <a:off x="2057137" y="6123541"/>
            <a:ext cx="748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</a:t>
            </a:r>
            <a:r>
              <a:rPr lang="en-US"/>
              <a:t>the R’CHO product </a:t>
            </a:r>
            <a:r>
              <a:rPr lang="en-US" dirty="0"/>
              <a:t>is not fully oxidized.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C2BD5-AB27-42B1-8369-A8C931D3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29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B6E1C-A5D5-FD27-5781-36E9253C9E47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</p:spTree>
    <p:extLst>
      <p:ext uri="{BB962C8B-B14F-4D97-AF65-F5344CB8AC3E}">
        <p14:creationId xmlns:p14="http://schemas.microsoft.com/office/powerpoint/2010/main" val="307405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148F-68C4-4527-BD7A-9B075C9B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972" y="858424"/>
            <a:ext cx="5782056" cy="74885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Primary and Secondary Pollutants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F8DD0-206C-4756-9A3B-91B19DB93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8" y="1693406"/>
            <a:ext cx="6553201" cy="46629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Primary pollutants are directly emitted, generally from the surface, and often (but not always) as the result of human activity.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Primary pollutant emissions include NO</a:t>
            </a:r>
            <a:r>
              <a:rPr lang="en-US" sz="2400" baseline="-25000" dirty="0"/>
              <a:t>x</a:t>
            </a:r>
            <a:r>
              <a:rPr lang="en-US" sz="2400" dirty="0"/>
              <a:t> (NO+NO</a:t>
            </a:r>
            <a:r>
              <a:rPr lang="en-US" sz="2400" baseline="-25000" dirty="0"/>
              <a:t>2</a:t>
            </a:r>
            <a:r>
              <a:rPr lang="en-US" sz="2400" dirty="0"/>
              <a:t>), VOCs (volatile organic carbon species), SO</a:t>
            </a:r>
            <a:r>
              <a:rPr lang="en-US" sz="2400" baseline="-25000" dirty="0"/>
              <a:t>2</a:t>
            </a:r>
            <a:r>
              <a:rPr lang="en-US" sz="2400" dirty="0"/>
              <a:t>, some fraction of PM, and more.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7030A0"/>
                </a:solidFill>
              </a:rPr>
              <a:t>Secondary pollutants are produced in the atmosphere as the result of (photo) chemical reactions.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7030A0"/>
                </a:solidFill>
              </a:rPr>
              <a:t>Examples are O</a:t>
            </a:r>
            <a:r>
              <a:rPr lang="en-US" sz="2400" baseline="-25000" dirty="0">
                <a:solidFill>
                  <a:srgbClr val="7030A0"/>
                </a:solidFill>
              </a:rPr>
              <a:t>3</a:t>
            </a:r>
            <a:r>
              <a:rPr lang="en-US" sz="2400" dirty="0">
                <a:solidFill>
                  <a:srgbClr val="7030A0"/>
                </a:solidFill>
              </a:rPr>
              <a:t>, many kinds of inorganic and organic secondary aerosols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01B00-2E69-4A5E-82AE-29FACBAD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6AC45-C085-C826-5291-58B70950449C}"/>
              </a:ext>
            </a:extLst>
          </p:cNvPr>
          <p:cNvSpPr/>
          <p:nvPr/>
        </p:nvSpPr>
        <p:spPr>
          <a:xfrm>
            <a:off x="0" y="0"/>
            <a:ext cx="12192000" cy="5669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Troposphere Introduction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9323DB7-3AF6-67F8-DDBE-6E1DA32B4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719" y="1825624"/>
            <a:ext cx="5038344" cy="40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42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713696"/>
            <a:ext cx="4415790" cy="58521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Ozone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894" y="1593408"/>
            <a:ext cx="9681882" cy="4762942"/>
          </a:xfrm>
        </p:spPr>
        <p:txBody>
          <a:bodyPr/>
          <a:lstStyle/>
          <a:p>
            <a:r>
              <a:rPr lang="en-US" dirty="0"/>
              <a:t>Since ozone production follows (efficiently in this case) from reactions converting NO to NO</a:t>
            </a:r>
            <a:r>
              <a:rPr lang="en-US" baseline="-25000" dirty="0"/>
              <a:t>2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sz="3600" b="1" dirty="0"/>
              <a:t>P</a:t>
            </a:r>
            <a:r>
              <a:rPr lang="en-US" sz="3600" b="1" baseline="-25000" dirty="0"/>
              <a:t>O3</a:t>
            </a:r>
            <a:r>
              <a:rPr lang="en-US" sz="3600" b="1" dirty="0"/>
              <a:t> = k</a:t>
            </a:r>
            <a:r>
              <a:rPr lang="en-US" sz="3600" b="1" baseline="-25000" dirty="0"/>
              <a:t>HO2+NO</a:t>
            </a:r>
            <a:r>
              <a:rPr lang="en-US" sz="3600" b="1" dirty="0"/>
              <a:t>[HO</a:t>
            </a:r>
            <a:r>
              <a:rPr lang="en-US" sz="3600" b="1" baseline="-25000" dirty="0"/>
              <a:t>2</a:t>
            </a:r>
            <a:r>
              <a:rPr lang="en-US" sz="3600" b="1" dirty="0"/>
              <a:t>][NO] + k</a:t>
            </a:r>
            <a:r>
              <a:rPr lang="en-US" sz="3600" b="1" baseline="-25000" dirty="0"/>
              <a:t>RO2+NO</a:t>
            </a:r>
            <a:r>
              <a:rPr lang="en-US" sz="3600" b="1" dirty="0"/>
              <a:t>[RO</a:t>
            </a:r>
            <a:r>
              <a:rPr lang="en-US" sz="3600" b="1" baseline="-25000" dirty="0"/>
              <a:t>2</a:t>
            </a:r>
            <a:r>
              <a:rPr lang="en-US" sz="3600" b="1" dirty="0"/>
              <a:t>][NO]</a:t>
            </a:r>
          </a:p>
          <a:p>
            <a:endParaRPr lang="en-US" dirty="0"/>
          </a:p>
          <a:p>
            <a:r>
              <a:rPr lang="en-US" dirty="0"/>
              <a:t>Making a few reasonable assumptions and eliminating the [HO</a:t>
            </a:r>
            <a:r>
              <a:rPr lang="en-US" baseline="-25000" dirty="0"/>
              <a:t>2</a:t>
            </a:r>
            <a:r>
              <a:rPr lang="en-US" dirty="0"/>
              <a:t>] and [RO</a:t>
            </a:r>
            <a:r>
              <a:rPr lang="en-US" baseline="-25000" dirty="0"/>
              <a:t>2</a:t>
            </a:r>
            <a:r>
              <a:rPr lang="en-US" dirty="0"/>
              <a:t>] from the above equations yields results very much like those for CO oxidation in the low-moderate and high NO</a:t>
            </a:r>
            <a:r>
              <a:rPr lang="en-US" baseline="-25000" dirty="0"/>
              <a:t>x</a:t>
            </a:r>
            <a:r>
              <a:rPr lang="en-US" dirty="0"/>
              <a:t> regimes, namely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287A2-BC26-4D0A-9D1E-8A0023E1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DBAA6B-494D-81A6-981D-E07F9BA12B86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</p:spTree>
    <p:extLst>
      <p:ext uri="{BB962C8B-B14F-4D97-AF65-F5344CB8AC3E}">
        <p14:creationId xmlns:p14="http://schemas.microsoft.com/office/powerpoint/2010/main" val="1596692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3566"/>
            <a:ext cx="10515600" cy="58521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Ozone Production (</a:t>
            </a:r>
            <a:r>
              <a:rPr lang="en-US" sz="3600" b="1" dirty="0" err="1">
                <a:solidFill>
                  <a:srgbClr val="FF0000"/>
                </a:solidFill>
                <a:latin typeface="+mn-lt"/>
              </a:rPr>
              <a:t>cont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75" y="1545997"/>
            <a:ext cx="9606579" cy="463096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Low-moderate [NO</a:t>
            </a:r>
            <a:r>
              <a:rPr lang="en-US" sz="3200" baseline="-25000" dirty="0"/>
              <a:t>x</a:t>
            </a:r>
            <a:r>
              <a:rPr lang="en-US" sz="3200" dirty="0"/>
              <a:t>]:</a:t>
            </a:r>
          </a:p>
          <a:p>
            <a:endParaRPr lang="en-US" sz="1200" dirty="0"/>
          </a:p>
          <a:p>
            <a:pPr lvl="1"/>
            <a:r>
              <a:rPr lang="en-US" sz="4000" dirty="0">
                <a:solidFill>
                  <a:srgbClr val="FF0000"/>
                </a:solidFill>
              </a:rPr>
              <a:t>P</a:t>
            </a:r>
            <a:r>
              <a:rPr lang="en-US" sz="4000" baseline="-25000" dirty="0">
                <a:solidFill>
                  <a:srgbClr val="FF0000"/>
                </a:solidFill>
              </a:rPr>
              <a:t>O3</a:t>
            </a:r>
            <a:r>
              <a:rPr lang="en-US" sz="4000" dirty="0">
                <a:solidFill>
                  <a:srgbClr val="FF0000"/>
                </a:solidFill>
              </a:rPr>
              <a:t> ∝ [NO]		NO</a:t>
            </a:r>
            <a:r>
              <a:rPr lang="en-US" sz="4000" baseline="-25000" dirty="0">
                <a:solidFill>
                  <a:srgbClr val="FF0000"/>
                </a:solidFill>
              </a:rPr>
              <a:t>x</a:t>
            </a:r>
            <a:r>
              <a:rPr lang="en-US" sz="4000" dirty="0">
                <a:solidFill>
                  <a:srgbClr val="FF0000"/>
                </a:solidFill>
              </a:rPr>
              <a:t> limited</a:t>
            </a:r>
            <a:br>
              <a:rPr lang="en-US" dirty="0"/>
            </a:br>
            <a:endParaRPr lang="en-US" dirty="0"/>
          </a:p>
          <a:p>
            <a:r>
              <a:rPr lang="en-US" sz="3200" dirty="0"/>
              <a:t>High [NO</a:t>
            </a:r>
            <a:r>
              <a:rPr lang="en-US" sz="3200" baseline="-25000" dirty="0"/>
              <a:t>x</a:t>
            </a:r>
            <a:r>
              <a:rPr lang="en-US" sz="3200" dirty="0"/>
              <a:t>]</a:t>
            </a:r>
          </a:p>
          <a:p>
            <a:endParaRPr lang="en-US" sz="1200" dirty="0"/>
          </a:p>
          <a:p>
            <a:pPr lvl="1"/>
            <a:r>
              <a:rPr lang="en-US" sz="4000" dirty="0">
                <a:solidFill>
                  <a:srgbClr val="FF0000"/>
                </a:solidFill>
              </a:rPr>
              <a:t>P</a:t>
            </a:r>
            <a:r>
              <a:rPr lang="en-US" sz="4000" baseline="-25000" dirty="0">
                <a:solidFill>
                  <a:srgbClr val="FF0000"/>
                </a:solidFill>
              </a:rPr>
              <a:t>O3</a:t>
            </a:r>
            <a:r>
              <a:rPr lang="en-US" sz="4000" dirty="0">
                <a:solidFill>
                  <a:srgbClr val="FF0000"/>
                </a:solidFill>
              </a:rPr>
              <a:t> ∝ [RH]/[NO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FF0000"/>
                </a:solidFill>
              </a:rPr>
              <a:t>]	VOC limited</a:t>
            </a:r>
          </a:p>
          <a:p>
            <a:pPr lvl="1"/>
            <a:endParaRPr lang="en-US" sz="2800" dirty="0">
              <a:solidFill>
                <a:srgbClr val="FF0000"/>
              </a:solidFill>
            </a:endParaRPr>
          </a:p>
          <a:p>
            <a:r>
              <a:rPr lang="en-US" sz="3200" dirty="0"/>
              <a:t>This can be illustrated by something called an ozone isopleth plot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063EE-BA9D-42D5-9251-9C6CE148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73470C-C479-E6C2-7C1C-9A3F1A9F86BC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</p:spTree>
    <p:extLst>
      <p:ext uri="{BB962C8B-B14F-4D97-AF65-F5344CB8AC3E}">
        <p14:creationId xmlns:p14="http://schemas.microsoft.com/office/powerpoint/2010/main" val="3313633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0A1E5-F935-05AE-BFC6-E1184395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62665FF-D4C0-6AE3-942B-ACA2557BF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1" y="1668207"/>
            <a:ext cx="4899398" cy="35215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C19C88-18CD-4D70-9093-A6C36BD2A807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6425C3D-64C7-AA1C-CA05-CB574449F4F0}"/>
              </a:ext>
            </a:extLst>
          </p:cNvPr>
          <p:cNvSpPr txBox="1">
            <a:spLocks noChangeArrowheads="1"/>
          </p:cNvSpPr>
          <p:nvPr/>
        </p:nvSpPr>
        <p:spPr>
          <a:xfrm>
            <a:off x="5120779" y="1118272"/>
            <a:ext cx="7071221" cy="4364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/>
              <a:t>We cannot treat VOC and NO</a:t>
            </a:r>
            <a:r>
              <a:rPr lang="en-US" b="1" u="sng" baseline="-25000" dirty="0"/>
              <a:t>X</a:t>
            </a:r>
            <a:r>
              <a:rPr lang="en-US" b="1" u="sng" dirty="0"/>
              <a:t> separately!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In the lower right NO</a:t>
            </a:r>
            <a:r>
              <a:rPr lang="en-US" baseline="-25000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- limited regime (VOC concentration is much higher than NOX), large changes in VOC have little effect on O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In the upper left VOC-limited regime, lowering NO</a:t>
            </a:r>
            <a:r>
              <a:rPr lang="en-US" baseline="-25000" dirty="0">
                <a:solidFill>
                  <a:schemeClr val="accent1"/>
                </a:solidFill>
              </a:rPr>
              <a:t>X</a:t>
            </a:r>
            <a:r>
              <a:rPr lang="en-US" dirty="0">
                <a:solidFill>
                  <a:schemeClr val="accent1"/>
                </a:solidFill>
              </a:rPr>
              <a:t> can actually increase O</a:t>
            </a:r>
            <a:r>
              <a:rPr lang="en-US" baseline="-25000" dirty="0">
                <a:solidFill>
                  <a:schemeClr val="accent1"/>
                </a:solidFill>
              </a:rPr>
              <a:t>3.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450917-CB1E-5B4A-1E3D-8EE724B9C5EB}"/>
              </a:ext>
            </a:extLst>
          </p:cNvPr>
          <p:cNvCxnSpPr>
            <a:cxnSpLocks/>
          </p:cNvCxnSpPr>
          <p:nvPr/>
        </p:nvCxnSpPr>
        <p:spPr>
          <a:xfrm flipH="1">
            <a:off x="2249424" y="4425696"/>
            <a:ext cx="1664208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9BFE78-016E-30DB-5156-53EAC8B394C6}"/>
              </a:ext>
            </a:extLst>
          </p:cNvPr>
          <p:cNvCxnSpPr>
            <a:cxnSpLocks/>
          </p:cNvCxnSpPr>
          <p:nvPr/>
        </p:nvCxnSpPr>
        <p:spPr>
          <a:xfrm>
            <a:off x="1844040" y="2468880"/>
            <a:ext cx="0" cy="1682496"/>
          </a:xfrm>
          <a:prstGeom prst="straightConnector1">
            <a:avLst/>
          </a:prstGeom>
          <a:ln w="5715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5D6E31-1E65-9949-910C-8E3E7757AA1C}"/>
              </a:ext>
            </a:extLst>
          </p:cNvPr>
          <p:cNvSpPr txBox="1"/>
          <p:nvPr/>
        </p:nvSpPr>
        <p:spPr>
          <a:xfrm>
            <a:off x="5093347" y="5482882"/>
            <a:ext cx="700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Question: Which regime is NYC now?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2E3235-8A61-4024-02DA-331DC469463A}"/>
              </a:ext>
            </a:extLst>
          </p:cNvPr>
          <p:cNvSpPr txBox="1"/>
          <p:nvPr/>
        </p:nvSpPr>
        <p:spPr>
          <a:xfrm>
            <a:off x="3428084" y="6089609"/>
            <a:ext cx="866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Transform from VOC-limited/transition regime into NOX-limited at around 2000s </a:t>
            </a:r>
            <a:endParaRPr lang="en-US" sz="2000" b="1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45797C2-406C-F7E2-262C-2AF4974BBCD8}"/>
              </a:ext>
            </a:extLst>
          </p:cNvPr>
          <p:cNvSpPr/>
          <p:nvPr/>
        </p:nvSpPr>
        <p:spPr>
          <a:xfrm rot="14003403">
            <a:off x="1400123" y="1242429"/>
            <a:ext cx="2584656" cy="4334762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2741F2-B1BB-B3E2-E024-4A140AB1AEFE}"/>
              </a:ext>
            </a:extLst>
          </p:cNvPr>
          <p:cNvSpPr txBox="1"/>
          <p:nvPr/>
        </p:nvSpPr>
        <p:spPr>
          <a:xfrm>
            <a:off x="2862072" y="801971"/>
            <a:ext cx="184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Transition regime</a:t>
            </a:r>
          </a:p>
        </p:txBody>
      </p:sp>
    </p:spTree>
    <p:extLst>
      <p:ext uri="{BB962C8B-B14F-4D97-AF65-F5344CB8AC3E}">
        <p14:creationId xmlns:p14="http://schemas.microsoft.com/office/powerpoint/2010/main" val="300522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58F15-8082-AFF1-F32E-413E2DBD6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3214"/>
            <a:ext cx="2743200" cy="365125"/>
          </a:xfrm>
        </p:spPr>
        <p:txBody>
          <a:bodyPr/>
          <a:lstStyle/>
          <a:p>
            <a:fld id="{632094D8-CA5D-43B9-8028-81F7D10FD55E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421A3C-5690-A61E-2DCF-7BB6742154DC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23D02E-14FA-96CE-6BE6-6959B514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50" y="789384"/>
            <a:ext cx="4986528" cy="13058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If we do not have accurate measurement for VOC concentrations?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4DFBAB-8523-4FE0-4962-4CC0E203A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24" y="2285999"/>
            <a:ext cx="5575094" cy="36988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0657B3-48F5-EADC-5271-601BC852B443}"/>
              </a:ext>
            </a:extLst>
          </p:cNvPr>
          <p:cNvSpPr txBox="1"/>
          <p:nvPr/>
        </p:nvSpPr>
        <p:spPr>
          <a:xfrm>
            <a:off x="1397269" y="5983104"/>
            <a:ext cx="3934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Use emissions (mainly from model)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A89D86-D49C-C115-C4B9-7424BDE52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07" y="987554"/>
            <a:ext cx="3998673" cy="2215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FBA168-8402-3DD3-3FDF-158ABC01A7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47"/>
          <a:stretch/>
        </p:blipFill>
        <p:spPr>
          <a:xfrm>
            <a:off x="6668357" y="3375392"/>
            <a:ext cx="4357643" cy="23538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73212B-19C1-A5A3-0017-270129A9BDFD}"/>
              </a:ext>
            </a:extLst>
          </p:cNvPr>
          <p:cNvSpPr/>
          <p:nvPr/>
        </p:nvSpPr>
        <p:spPr>
          <a:xfrm>
            <a:off x="6163056" y="676657"/>
            <a:ext cx="5879592" cy="519379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DA650974-E8B7-818F-8560-2AEAF9580544}"/>
              </a:ext>
            </a:extLst>
          </p:cNvPr>
          <p:cNvSpPr/>
          <p:nvPr/>
        </p:nvSpPr>
        <p:spPr>
          <a:xfrm>
            <a:off x="11603736" y="0"/>
            <a:ext cx="588264" cy="50292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D92163-90BF-8A58-DB07-DBE49BE0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056" y="5992975"/>
            <a:ext cx="3392424" cy="7804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D32373-B1BD-0463-51F1-4EC712ABA21F}"/>
              </a:ext>
            </a:extLst>
          </p:cNvPr>
          <p:cNvSpPr txBox="1"/>
          <p:nvPr/>
        </p:nvSpPr>
        <p:spPr>
          <a:xfrm>
            <a:off x="9875520" y="61356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239106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6AEEF-A654-0D34-5BD0-A0E2ABB3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2C31E-B1E1-256F-F55F-7A62007D3640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D228C6-2DAF-8EB3-C7BD-1A4DA8BF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033" y="665962"/>
            <a:ext cx="5486400" cy="39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21A903-A7E5-9598-BFC4-B27C12C4D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02"/>
          <a:stretch/>
        </p:blipFill>
        <p:spPr>
          <a:xfrm>
            <a:off x="6785811" y="4633315"/>
            <a:ext cx="5120640" cy="2141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642E71-5BB6-BB80-3BB2-CA0E6F310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8" y="646712"/>
            <a:ext cx="5486400" cy="3947268"/>
          </a:xfrm>
          <a:prstGeom prst="rect">
            <a:avLst/>
          </a:prstGeom>
        </p:spPr>
      </p:pic>
      <p:pic>
        <p:nvPicPr>
          <p:cNvPr id="2050" name="Picture 2" descr="Time Series, Area-Averaged of NO2 Tropospheric Column (30% Cloud Screened) daily 0.25 deg. [OMI OMNO2d v003] molecules/cm^2 over 2005-01-01 - 2005-12-31, Region 80.1123W, 38.3443N, 68.5107W, 46.0787N">
            <a:extLst>
              <a:ext uri="{FF2B5EF4-FFF2-40B4-BE49-F238E27FC236}">
                <a16:creationId xmlns:a16="http://schemas.microsoft.com/office/drawing/2014/main" id="{1F7101EE-6F7F-B909-CAD6-99CC5F753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681586" y="4637890"/>
            <a:ext cx="4544932" cy="215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9ED20BE2-41B5-4CA8-0B70-900B2066A54E}"/>
              </a:ext>
            </a:extLst>
          </p:cNvPr>
          <p:cNvSpPr/>
          <p:nvPr/>
        </p:nvSpPr>
        <p:spPr>
          <a:xfrm>
            <a:off x="11603736" y="0"/>
            <a:ext cx="588264" cy="50292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22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79951-F172-7807-1544-FF0D4795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862E29-FA6B-C8F0-3359-C1D31E5B5F96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Chemistry: U.S. vs. China emission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3DA25-9235-F49E-0565-4853B4BBEE04}"/>
              </a:ext>
            </a:extLst>
          </p:cNvPr>
          <p:cNvSpPr txBox="1"/>
          <p:nvPr/>
        </p:nvSpPr>
        <p:spPr>
          <a:xfrm>
            <a:off x="486297" y="660917"/>
            <a:ext cx="11833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U.S.: </a:t>
            </a:r>
            <a:r>
              <a:rPr lang="en-US" sz="2400" dirty="0"/>
              <a:t>Strict emission control policies since the 1970s with amendments in 1990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4A0A362-7C73-DD59-AD8E-891757EA4991}"/>
              </a:ext>
            </a:extLst>
          </p:cNvPr>
          <p:cNvGrpSpPr/>
          <p:nvPr/>
        </p:nvGrpSpPr>
        <p:grpSpPr>
          <a:xfrm>
            <a:off x="4484886" y="1705572"/>
            <a:ext cx="7185846" cy="2161649"/>
            <a:chOff x="3881382" y="1768286"/>
            <a:chExt cx="7185846" cy="216164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51480E4-70E9-00A8-528B-58C5DA192997}"/>
                </a:ext>
              </a:extLst>
            </p:cNvPr>
            <p:cNvGrpSpPr/>
            <p:nvPr/>
          </p:nvGrpSpPr>
          <p:grpSpPr>
            <a:xfrm>
              <a:off x="3881382" y="1768286"/>
              <a:ext cx="6626743" cy="2161649"/>
              <a:chOff x="4196804" y="1889237"/>
              <a:chExt cx="6626743" cy="216164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CC75F00-7D77-90F6-AF34-5AF79A1F2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06839" y="1943787"/>
                <a:ext cx="3139114" cy="210709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4445CFA-BB1B-D17C-E6A5-519A773AD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96804" y="1943787"/>
                <a:ext cx="3254848" cy="210709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4F533E-09EA-BAE3-9CF1-A06C4F2389D5}"/>
                  </a:ext>
                </a:extLst>
              </p:cNvPr>
              <p:cNvSpPr txBox="1"/>
              <p:nvPr/>
            </p:nvSpPr>
            <p:spPr>
              <a:xfrm>
                <a:off x="5759210" y="1889237"/>
                <a:ext cx="17700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2005 summer OMI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44B629A-36F9-CF36-4B50-80D388D8D3A3}"/>
                  </a:ext>
                </a:extLst>
              </p:cNvPr>
              <p:cNvSpPr txBox="1"/>
              <p:nvPr/>
            </p:nvSpPr>
            <p:spPr>
              <a:xfrm>
                <a:off x="9053511" y="1892062"/>
                <a:ext cx="17700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2019 summer OMI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8C350B4-64B9-706F-38B2-E9E881008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22" r="16876"/>
            <a:stretch/>
          </p:blipFill>
          <p:spPr>
            <a:xfrm>
              <a:off x="10585718" y="1822836"/>
              <a:ext cx="481510" cy="210709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A6012FD-711A-9157-4132-B82A112DB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82" y="1184912"/>
            <a:ext cx="3454768" cy="25369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2C4911-669E-E00C-6B63-524D0ED07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05" y="3721821"/>
            <a:ext cx="3641183" cy="275075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0D7DF9-64EF-39C1-4EDE-7A3D022FD97B}"/>
              </a:ext>
            </a:extLst>
          </p:cNvPr>
          <p:cNvCxnSpPr>
            <a:cxnSpLocks/>
          </p:cNvCxnSpPr>
          <p:nvPr/>
        </p:nvCxnSpPr>
        <p:spPr>
          <a:xfrm flipV="1">
            <a:off x="2276856" y="1826337"/>
            <a:ext cx="0" cy="5000351"/>
          </a:xfrm>
          <a:prstGeom prst="line">
            <a:avLst/>
          </a:prstGeom>
          <a:ln w="762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E2B34D-7015-62CB-59FC-91F6FBC97996}"/>
              </a:ext>
            </a:extLst>
          </p:cNvPr>
          <p:cNvGrpSpPr/>
          <p:nvPr/>
        </p:nvGrpSpPr>
        <p:grpSpPr>
          <a:xfrm>
            <a:off x="4373127" y="4168540"/>
            <a:ext cx="7311292" cy="2370372"/>
            <a:chOff x="3785616" y="4168540"/>
            <a:chExt cx="7311292" cy="237037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90424B4-69EC-C73E-4173-E30CD8D36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56" b="50201"/>
            <a:stretch/>
          </p:blipFill>
          <p:spPr bwMode="auto">
            <a:xfrm>
              <a:off x="3785616" y="4271650"/>
              <a:ext cx="3657593" cy="226726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15D4507-B2D0-75D5-D242-8E973A276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0000" r="50000"/>
            <a:stretch/>
          </p:blipFill>
          <p:spPr>
            <a:xfrm>
              <a:off x="7426799" y="4168540"/>
              <a:ext cx="3670109" cy="2274005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A8B5A96-3E2A-C611-3E2F-34373B90F8F2}"/>
              </a:ext>
            </a:extLst>
          </p:cNvPr>
          <p:cNvSpPr/>
          <p:nvPr/>
        </p:nvSpPr>
        <p:spPr>
          <a:xfrm>
            <a:off x="4222864" y="1636776"/>
            <a:ext cx="7461554" cy="2396269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428B8A-24F0-DBCA-D519-3B1174C95853}"/>
              </a:ext>
            </a:extLst>
          </p:cNvPr>
          <p:cNvSpPr/>
          <p:nvPr/>
        </p:nvSpPr>
        <p:spPr>
          <a:xfrm>
            <a:off x="4222864" y="4142643"/>
            <a:ext cx="7461554" cy="2396269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298C90-EA79-0090-57D1-3F488BA4FCE8}"/>
              </a:ext>
            </a:extLst>
          </p:cNvPr>
          <p:cNvSpPr txBox="1"/>
          <p:nvPr/>
        </p:nvSpPr>
        <p:spPr>
          <a:xfrm>
            <a:off x="4158234" y="6578040"/>
            <a:ext cx="6158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https://www.epa.gov/outdoor-air-quality-data/air-data-concentration-map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6AC6A0-27C0-37BC-B038-F651E4697036}"/>
              </a:ext>
            </a:extLst>
          </p:cNvPr>
          <p:cNvSpPr txBox="1"/>
          <p:nvPr/>
        </p:nvSpPr>
        <p:spPr>
          <a:xfrm>
            <a:off x="6374512" y="1222302"/>
            <a:ext cx="4063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https://giovanni.gsfc.nasa.gov/giovanni/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A9DB53-7317-8DCE-693C-6D39D6318812}"/>
              </a:ext>
            </a:extLst>
          </p:cNvPr>
          <p:cNvSpPr txBox="1"/>
          <p:nvPr/>
        </p:nvSpPr>
        <p:spPr>
          <a:xfrm>
            <a:off x="-63495" y="6457356"/>
            <a:ext cx="6158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VOC-limited/transition     NOX-limited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47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C3C73-D6D5-A450-A68A-BF52B44AC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36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9AE9CF-735C-7EEF-F324-3CEDF93AEE50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Chemistry: U.S. vs. China emission 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0C42B-3452-94DB-8DD4-7C08A712801A}"/>
              </a:ext>
            </a:extLst>
          </p:cNvPr>
          <p:cNvSpPr txBox="1"/>
          <p:nvPr/>
        </p:nvSpPr>
        <p:spPr>
          <a:xfrm>
            <a:off x="486297" y="660917"/>
            <a:ext cx="11833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China: </a:t>
            </a:r>
            <a:r>
              <a:rPr lang="en-US" sz="2400" dirty="0"/>
              <a:t>Strict emission control policies since 2013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F0E7CD-058F-9CFA-3525-EA99797E8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4"/>
          <a:stretch/>
        </p:blipFill>
        <p:spPr>
          <a:xfrm>
            <a:off x="60960" y="1256803"/>
            <a:ext cx="7391975" cy="3780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93071B-009A-3F1E-1BA0-551461C4B519}"/>
              </a:ext>
            </a:extLst>
          </p:cNvPr>
          <p:cNvSpPr txBox="1"/>
          <p:nvPr/>
        </p:nvSpPr>
        <p:spPr>
          <a:xfrm>
            <a:off x="4593232" y="4986694"/>
            <a:ext cx="239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From: Dr. Daniel Jacob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F5DEA-4A4D-3AAB-AC46-A8C4908118C4}"/>
              </a:ext>
            </a:extLst>
          </p:cNvPr>
          <p:cNvSpPr txBox="1"/>
          <p:nvPr/>
        </p:nvSpPr>
        <p:spPr>
          <a:xfrm>
            <a:off x="6612777" y="5642842"/>
            <a:ext cx="61584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NOx emissions have decreased by 30% since 2013 while VOC emissions have stayed flat.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F8E0D6-33FB-6B36-DC3F-FD5B201F5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247488"/>
            <a:ext cx="3657600" cy="2147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8E2710-0517-9D1D-862D-1D2477D7B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016478"/>
            <a:ext cx="3657600" cy="2121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CB9179-2CAA-6590-21E9-00C22E700636}"/>
              </a:ext>
            </a:extLst>
          </p:cNvPr>
          <p:cNvSpPr txBox="1"/>
          <p:nvPr/>
        </p:nvSpPr>
        <p:spPr>
          <a:xfrm>
            <a:off x="7725582" y="1007864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2005 summer OMI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AA360E-2BEC-6D59-60FD-46F5EFD2B295}"/>
              </a:ext>
            </a:extLst>
          </p:cNvPr>
          <p:cNvSpPr txBox="1"/>
          <p:nvPr/>
        </p:nvSpPr>
        <p:spPr>
          <a:xfrm>
            <a:off x="7696200" y="3247488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2019 summer OMI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3CFB8B-D1BF-D842-6212-007A0CCEB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8565" y="1614067"/>
            <a:ext cx="752475" cy="300037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FEFF8C-1085-E17A-0DA7-AD26125764E5}"/>
              </a:ext>
            </a:extLst>
          </p:cNvPr>
          <p:cNvGrpSpPr/>
          <p:nvPr/>
        </p:nvGrpSpPr>
        <p:grpSpPr>
          <a:xfrm>
            <a:off x="1043543" y="2880359"/>
            <a:ext cx="5426807" cy="3824312"/>
            <a:chOff x="1043543" y="2880359"/>
            <a:chExt cx="5426807" cy="38243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9001C4-9015-246E-38F1-B61E40E8349A}"/>
                </a:ext>
              </a:extLst>
            </p:cNvPr>
            <p:cNvSpPr txBox="1"/>
            <p:nvPr/>
          </p:nvSpPr>
          <p:spPr>
            <a:xfrm>
              <a:off x="1043543" y="6243006"/>
              <a:ext cx="5426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China is still in VOC-limited regimes now!</a:t>
              </a:r>
            </a:p>
          </p:txBody>
        </p:sp>
        <p:pic>
          <p:nvPicPr>
            <p:cNvPr id="25" name="Picture 24" descr="Diagram&#10;&#10;Description automatically generated">
              <a:extLst>
                <a:ext uri="{FF2B5EF4-FFF2-40B4-BE49-F238E27FC236}">
                  <a16:creationId xmlns:a16="http://schemas.microsoft.com/office/drawing/2014/main" id="{A185F1A6-625F-61FE-3CEA-D1815B249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287" y="2880359"/>
              <a:ext cx="4737713" cy="3388425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F70FCD-FD35-FB1B-7E21-421251B7DF1D}"/>
              </a:ext>
            </a:extLst>
          </p:cNvPr>
          <p:cNvCxnSpPr>
            <a:cxnSpLocks/>
          </p:cNvCxnSpPr>
          <p:nvPr/>
        </p:nvCxnSpPr>
        <p:spPr>
          <a:xfrm>
            <a:off x="2980946" y="3376631"/>
            <a:ext cx="0" cy="944716"/>
          </a:xfrm>
          <a:prstGeom prst="straightConnector1">
            <a:avLst/>
          </a:prstGeom>
          <a:ln w="5715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95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E0208-B5E6-B490-736D-C4AF113B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C1828D-9A57-A46A-25FC-F2F651A42723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Chemistry: U.S. vs. China emission control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CA0E7-A3FB-E33C-7E72-9E26C41A6038}"/>
              </a:ext>
            </a:extLst>
          </p:cNvPr>
          <p:cNvSpPr txBox="1"/>
          <p:nvPr/>
        </p:nvSpPr>
        <p:spPr>
          <a:xfrm>
            <a:off x="164645" y="4232481"/>
            <a:ext cx="4162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Any other new finding</a:t>
            </a:r>
            <a:r>
              <a:rPr lang="en-US" altLang="zh-CN" sz="2600" b="1" dirty="0">
                <a:solidFill>
                  <a:srgbClr val="FF0000"/>
                </a:solidFill>
              </a:rPr>
              <a:t>s? 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52361-5CF0-D9B0-0B4D-82318F92EE98}"/>
              </a:ext>
            </a:extLst>
          </p:cNvPr>
          <p:cNvSpPr txBox="1"/>
          <p:nvPr/>
        </p:nvSpPr>
        <p:spPr>
          <a:xfrm>
            <a:off x="164644" y="4859224"/>
            <a:ext cx="48015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Yes. The suppression effect of PM on Ozone is highlighted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F5BAE-2C9D-C4ED-2142-D50B43CEB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" y="598587"/>
            <a:ext cx="4937761" cy="25400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301BA9-140F-18CC-C2EE-CDB4C8BA47F0}"/>
              </a:ext>
            </a:extLst>
          </p:cNvPr>
          <p:cNvSpPr txBox="1"/>
          <p:nvPr/>
        </p:nvSpPr>
        <p:spPr>
          <a:xfrm>
            <a:off x="897097" y="3244334"/>
            <a:ext cx="327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 et al., 2019, Nature geoscience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4B6FEB-1DA8-2766-9174-7A0E984D2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89" y="724993"/>
            <a:ext cx="5344662" cy="1535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DB8515-B4FC-B1CB-596B-7A912F1E00EC}"/>
              </a:ext>
            </a:extLst>
          </p:cNvPr>
          <p:cNvSpPr txBox="1"/>
          <p:nvPr/>
        </p:nvSpPr>
        <p:spPr>
          <a:xfrm>
            <a:off x="8407516" y="1969390"/>
            <a:ext cx="378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Ivatt</a:t>
            </a:r>
            <a:r>
              <a:rPr lang="en-US" dirty="0">
                <a:solidFill>
                  <a:srgbClr val="FF0000"/>
                </a:solidFill>
              </a:rPr>
              <a:t> et al., 2022, Nature geoscience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5341F0-AE4F-8800-ABB0-F3940330E48A}"/>
              </a:ext>
            </a:extLst>
          </p:cNvPr>
          <p:cNvGrpSpPr/>
          <p:nvPr/>
        </p:nvGrpSpPr>
        <p:grpSpPr>
          <a:xfrm>
            <a:off x="5167411" y="2798891"/>
            <a:ext cx="6480210" cy="2575495"/>
            <a:chOff x="5330790" y="3334272"/>
            <a:chExt cx="6480210" cy="257549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002A62-DDDD-DDB9-3BEB-66DBCFBE4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0790" y="3411571"/>
              <a:ext cx="3279810" cy="249819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532BFA6-DFE5-46CE-7249-6E3DE9DC5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0600" y="3334272"/>
              <a:ext cx="3200400" cy="25066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C48BD0-65B6-449E-92E5-69F81E58C8D9}"/>
                </a:ext>
              </a:extLst>
            </p:cNvPr>
            <p:cNvSpPr txBox="1"/>
            <p:nvPr/>
          </p:nvSpPr>
          <p:spPr>
            <a:xfrm>
              <a:off x="5733288" y="3537510"/>
              <a:ext cx="561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NYC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5F5AAD-9A77-7EBA-D6FC-1A042C7F8904}"/>
                </a:ext>
              </a:extLst>
            </p:cNvPr>
            <p:cNvSpPr txBox="1"/>
            <p:nvPr/>
          </p:nvSpPr>
          <p:spPr>
            <a:xfrm>
              <a:off x="9013098" y="3506422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Beijing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6CF802-C7AE-425C-F294-394CAE3C18E1}"/>
              </a:ext>
            </a:extLst>
          </p:cNvPr>
          <p:cNvCxnSpPr/>
          <p:nvPr/>
        </p:nvCxnSpPr>
        <p:spPr>
          <a:xfrm>
            <a:off x="4967757" y="2568806"/>
            <a:ext cx="70225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5F933CD-120E-37A8-FE7A-29C9E5BA2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499" y="5382799"/>
            <a:ext cx="5880302" cy="14752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4952195-CC00-3FFC-2C12-3E9F2A4C8A54}"/>
              </a:ext>
            </a:extLst>
          </p:cNvPr>
          <p:cNvSpPr txBox="1"/>
          <p:nvPr/>
        </p:nvSpPr>
        <p:spPr>
          <a:xfrm>
            <a:off x="6090321" y="5646259"/>
            <a:ext cx="551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Zhang et al., 2022, </a:t>
            </a:r>
            <a:r>
              <a:rPr lang="en-US" dirty="0" err="1">
                <a:solidFill>
                  <a:srgbClr val="FF0000"/>
                </a:solidFill>
              </a:rPr>
              <a:t>npj</a:t>
            </a:r>
            <a:r>
              <a:rPr lang="en-US" dirty="0">
                <a:solidFill>
                  <a:srgbClr val="FF0000"/>
                </a:solidFill>
              </a:rPr>
              <a:t> climate and atmospheric science</a:t>
            </a:r>
          </a:p>
        </p:txBody>
      </p:sp>
    </p:spTree>
    <p:extLst>
      <p:ext uri="{BB962C8B-B14F-4D97-AF65-F5344CB8AC3E}">
        <p14:creationId xmlns:p14="http://schemas.microsoft.com/office/powerpoint/2010/main" val="29030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A1952-89B1-9C31-A56F-562B8B7D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93609-0592-4811-0B88-0B74938BB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616"/>
          <a:stretch/>
        </p:blipFill>
        <p:spPr>
          <a:xfrm>
            <a:off x="4528800" y="3789848"/>
            <a:ext cx="7342632" cy="26067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3A9CBD-233A-2A53-6467-2CCB1E5C6299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Air Pollution Chemistry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232F0-C629-170C-CD05-0539C1845B3F}"/>
              </a:ext>
            </a:extLst>
          </p:cNvPr>
          <p:cNvSpPr txBox="1"/>
          <p:nvPr/>
        </p:nvSpPr>
        <p:spPr>
          <a:xfrm>
            <a:off x="118726" y="3539635"/>
            <a:ext cx="4316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Do we identify all anthropogenic VOCs sources, and clarify their contribution?</a:t>
            </a:r>
          </a:p>
        </p:txBody>
      </p:sp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E2C2E589-61E8-F604-A2C3-63FE30E40B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12276"/>
          <a:stretch/>
        </p:blipFill>
        <p:spPr bwMode="auto">
          <a:xfrm>
            <a:off x="390567" y="615576"/>
            <a:ext cx="3825572" cy="2907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69122-E099-79F1-6C58-858D3AD32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6" y="4434572"/>
            <a:ext cx="4410075" cy="22002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A9D2DE-F752-6C4E-D1EE-DC2DB6C855C1}"/>
              </a:ext>
            </a:extLst>
          </p:cNvPr>
          <p:cNvSpPr txBox="1"/>
          <p:nvPr/>
        </p:nvSpPr>
        <p:spPr>
          <a:xfrm>
            <a:off x="1823506" y="4306501"/>
            <a:ext cx="218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Science, 2018: say no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0076F3-2E4B-05E5-9193-8E47E19B85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51"/>
          <a:stretch/>
        </p:blipFill>
        <p:spPr>
          <a:xfrm>
            <a:off x="4528800" y="732985"/>
            <a:ext cx="7408309" cy="28066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35F6DF-6D19-E63A-8511-F1C4CBFB111D}"/>
              </a:ext>
            </a:extLst>
          </p:cNvPr>
          <p:cNvSpPr txBox="1"/>
          <p:nvPr/>
        </p:nvSpPr>
        <p:spPr>
          <a:xfrm>
            <a:off x="8813438" y="6436762"/>
            <a:ext cx="26466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Coggon et al., PNAS, 2021</a:t>
            </a:r>
          </a:p>
        </p:txBody>
      </p:sp>
    </p:spTree>
    <p:extLst>
      <p:ext uri="{BB962C8B-B14F-4D97-AF65-F5344CB8AC3E}">
        <p14:creationId xmlns:p14="http://schemas.microsoft.com/office/powerpoint/2010/main" val="2927441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C4862-D703-5B43-3E79-B2A95C4A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42447-B586-A4C7-2EAF-5A3ACD8AAB7C}"/>
              </a:ext>
            </a:extLst>
          </p:cNvPr>
          <p:cNvSpPr/>
          <p:nvPr/>
        </p:nvSpPr>
        <p:spPr>
          <a:xfrm>
            <a:off x="0" y="13371"/>
            <a:ext cx="12192000" cy="5852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a typeface="+mj-ea"/>
                <a:cs typeface="+mj-cs"/>
              </a:rPr>
              <a:t>Research award opportunity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648A4D-D9C7-2D9C-FCCB-5E7574652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587"/>
            <a:ext cx="4134971" cy="6246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EE2B2-D5F8-84C9-C23C-D4739B7BB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547" y="913311"/>
            <a:ext cx="5381625" cy="2209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1FE2E4-6D44-6864-A134-42EAC9FA62E7}"/>
              </a:ext>
            </a:extLst>
          </p:cNvPr>
          <p:cNvSpPr txBox="1"/>
          <p:nvPr/>
        </p:nvSpPr>
        <p:spPr>
          <a:xfrm>
            <a:off x="4495799" y="4174812"/>
            <a:ext cx="6100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https://science.osti.gov/wdts/scgsr?utm_medium=email&amp;utm_source=govdelivery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86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3319319" y="754380"/>
            <a:ext cx="5553362" cy="45656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+mn-lt"/>
              </a:rPr>
              <a:t>Key Gas Phase Chemical Species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589280" y="1265809"/>
            <a:ext cx="10764520" cy="5477891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300" b="1" dirty="0">
                <a:solidFill>
                  <a:srgbClr val="FF0000"/>
                </a:solidFill>
              </a:rPr>
              <a:t>Ozone (O</a:t>
            </a:r>
            <a:r>
              <a:rPr lang="en-US" sz="2300" b="1" baseline="-25000" dirty="0">
                <a:solidFill>
                  <a:srgbClr val="FF0000"/>
                </a:solidFill>
              </a:rPr>
              <a:t>3</a:t>
            </a:r>
            <a:r>
              <a:rPr lang="en-US" sz="2300" b="1" dirty="0">
                <a:solidFill>
                  <a:srgbClr val="FF0000"/>
                </a:solidFill>
              </a:rPr>
              <a:t>) </a:t>
            </a:r>
            <a:r>
              <a:rPr lang="en-US" sz="2300" dirty="0"/>
              <a:t>– has roles as </a:t>
            </a:r>
            <a:r>
              <a:rPr lang="en-US" sz="2300" b="1" dirty="0"/>
              <a:t>oxidizer, radical source, </a:t>
            </a:r>
            <a:r>
              <a:rPr lang="en-US" sz="2300" dirty="0"/>
              <a:t>and</a:t>
            </a:r>
            <a:r>
              <a:rPr lang="en-US" sz="2300" b="1" dirty="0"/>
              <a:t> pollutant.</a:t>
            </a:r>
            <a:r>
              <a:rPr lang="en-US" sz="2300" dirty="0"/>
              <a:t> Low levels of O</a:t>
            </a:r>
            <a:r>
              <a:rPr lang="en-US" sz="2300" baseline="-25000" dirty="0"/>
              <a:t>3</a:t>
            </a:r>
            <a:r>
              <a:rPr lang="en-US" sz="2300" dirty="0"/>
              <a:t> (either transported from the stratosphere or produced in-situ) are crucial to the cleansing of the troposphere. High levels of tropospheric O</a:t>
            </a:r>
            <a:r>
              <a:rPr lang="en-US" sz="2300" baseline="-25000" dirty="0"/>
              <a:t>3</a:t>
            </a:r>
            <a:r>
              <a:rPr lang="en-US" sz="2300" dirty="0"/>
              <a:t> are a problem (they can be harmful to humans, animals and plants).  </a:t>
            </a:r>
            <a:r>
              <a:rPr lang="en-US" sz="2300" dirty="0">
                <a:solidFill>
                  <a:srgbClr val="0070C0"/>
                </a:solidFill>
              </a:rPr>
              <a:t>Ozone is (mainly) a secondary </a:t>
            </a:r>
            <a:r>
              <a:rPr lang="en-US" sz="2300" b="1" dirty="0">
                <a:solidFill>
                  <a:srgbClr val="0070C0"/>
                </a:solidFill>
              </a:rPr>
              <a:t>product</a:t>
            </a:r>
            <a:r>
              <a:rPr lang="en-US" sz="2300" dirty="0">
                <a:solidFill>
                  <a:srgbClr val="0070C0"/>
                </a:solidFill>
              </a:rPr>
              <a:t> of oxidation reactions.</a:t>
            </a:r>
            <a:endParaRPr lang="en-US" sz="2300" dirty="0"/>
          </a:p>
          <a:p>
            <a:pPr eaLnBrk="1" hangingPunct="1">
              <a:lnSpc>
                <a:spcPct val="90000"/>
              </a:lnSpc>
            </a:pPr>
            <a:r>
              <a:rPr lang="en-US" sz="2300" b="1" dirty="0">
                <a:solidFill>
                  <a:srgbClr val="FF0000"/>
                </a:solidFill>
              </a:rPr>
              <a:t>Hydroxyl radical (OH) </a:t>
            </a:r>
            <a:r>
              <a:rPr lang="en-US" sz="2300" dirty="0"/>
              <a:t>– is an extremely reactive free radical and the primary </a:t>
            </a:r>
            <a:r>
              <a:rPr lang="en-US" sz="2300" b="1" dirty="0"/>
              <a:t>oxidizer</a:t>
            </a:r>
            <a:r>
              <a:rPr lang="en-US" sz="2300" dirty="0"/>
              <a:t> in the troposphere. Some call it “the key to understanding atmospheric chemistry” and/or “the vacuum cleaner of the atmosphere”. </a:t>
            </a:r>
            <a:r>
              <a:rPr lang="en-US" sz="2300" dirty="0">
                <a:solidFill>
                  <a:srgbClr val="0070C0"/>
                </a:solidFill>
              </a:rPr>
              <a:t>OH is created (and rapidly destroyed) by photochemical reactions.</a:t>
            </a:r>
            <a:endParaRPr lang="en-US" sz="2300" dirty="0"/>
          </a:p>
          <a:p>
            <a:pPr eaLnBrk="1" hangingPunct="1">
              <a:lnSpc>
                <a:spcPct val="90000"/>
              </a:lnSpc>
            </a:pPr>
            <a:r>
              <a:rPr lang="en-US" sz="2300" b="1" dirty="0">
                <a:solidFill>
                  <a:srgbClr val="FF0000"/>
                </a:solidFill>
              </a:rPr>
              <a:t>NO</a:t>
            </a:r>
            <a:r>
              <a:rPr lang="en-US" sz="2300" b="1" baseline="-25000" dirty="0">
                <a:solidFill>
                  <a:srgbClr val="FF0000"/>
                </a:solidFill>
              </a:rPr>
              <a:t>X</a:t>
            </a:r>
            <a:r>
              <a:rPr lang="en-US" sz="2300" b="1" dirty="0">
                <a:solidFill>
                  <a:srgbClr val="FF0000"/>
                </a:solidFill>
              </a:rPr>
              <a:t> = NO + NO</a:t>
            </a:r>
            <a:r>
              <a:rPr lang="en-US" sz="2300" b="1" baseline="-25000" dirty="0">
                <a:solidFill>
                  <a:srgbClr val="FF0000"/>
                </a:solidFill>
              </a:rPr>
              <a:t>2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/>
              <a:t>– more than any other set of species, NO</a:t>
            </a:r>
            <a:r>
              <a:rPr lang="en-US" sz="2300" baseline="-25000" dirty="0"/>
              <a:t>X</a:t>
            </a:r>
            <a:r>
              <a:rPr lang="en-US" sz="2300" dirty="0"/>
              <a:t> defines the “regime” of the atmosphere (i.e., remote, clean, polluted). The regime has important consequences when we decide how to control the pollution at a given location. </a:t>
            </a:r>
            <a:r>
              <a:rPr lang="en-US" sz="2300" dirty="0">
                <a:solidFill>
                  <a:srgbClr val="0070C0"/>
                </a:solidFill>
              </a:rPr>
              <a:t>NO</a:t>
            </a:r>
            <a:r>
              <a:rPr lang="en-US" sz="2300" baseline="-25000" dirty="0">
                <a:solidFill>
                  <a:srgbClr val="0070C0"/>
                </a:solidFill>
              </a:rPr>
              <a:t>x</a:t>
            </a:r>
            <a:r>
              <a:rPr lang="en-US" sz="2300" dirty="0">
                <a:solidFill>
                  <a:srgbClr val="0070C0"/>
                </a:solidFill>
              </a:rPr>
              <a:t> is a </a:t>
            </a:r>
            <a:r>
              <a:rPr lang="en-US" sz="2300" b="1" dirty="0">
                <a:solidFill>
                  <a:srgbClr val="0070C0"/>
                </a:solidFill>
              </a:rPr>
              <a:t>source gas</a:t>
            </a:r>
            <a:r>
              <a:rPr lang="en-US" sz="2300" dirty="0">
                <a:solidFill>
                  <a:srgbClr val="0070C0"/>
                </a:solidFill>
              </a:rPr>
              <a:t> (pollutant).</a:t>
            </a:r>
            <a:endParaRPr lang="en-US" sz="2300" dirty="0"/>
          </a:p>
          <a:p>
            <a:pPr eaLnBrk="1" hangingPunct="1">
              <a:lnSpc>
                <a:spcPct val="90000"/>
              </a:lnSpc>
            </a:pPr>
            <a:r>
              <a:rPr lang="en-US" sz="2300" b="1" dirty="0">
                <a:solidFill>
                  <a:srgbClr val="FF0000"/>
                </a:solidFill>
              </a:rPr>
              <a:t>VOCs</a:t>
            </a:r>
            <a:r>
              <a:rPr lang="en-US" sz="2300" b="1" dirty="0"/>
              <a:t> </a:t>
            </a:r>
            <a:r>
              <a:rPr lang="en-US" sz="2300" dirty="0"/>
              <a:t>– Volatile Organic Carbon species – a wide array of </a:t>
            </a:r>
            <a:r>
              <a:rPr lang="en-US" sz="2300" b="1" dirty="0"/>
              <a:t>reduced</a:t>
            </a:r>
            <a:r>
              <a:rPr lang="en-US" sz="2300" dirty="0"/>
              <a:t> compounds, emitted from natural sources or as a result of human activity (anthropogenic). </a:t>
            </a:r>
            <a:r>
              <a:rPr lang="en-US" sz="2300" dirty="0">
                <a:solidFill>
                  <a:srgbClr val="0070C0"/>
                </a:solidFill>
              </a:rPr>
              <a:t>VOCs are also source gases (pollutants).</a:t>
            </a:r>
            <a:endParaRPr lang="en-US" sz="2300" dirty="0"/>
          </a:p>
        </p:txBody>
      </p:sp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D76344-4639-4E29-B329-A241EC133933}" type="slidenum">
              <a:rPr lang="en-US" smtClean="0"/>
              <a:pPr eaLnBrk="1" hangingPunct="1"/>
              <a:t>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4CE17-0435-728E-11B4-835EFC89C056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Troposphere Introduction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53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26640"/>
          </a:xfrm>
        </p:spPr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50070"/>
            <a:ext cx="8229600" cy="5373278"/>
          </a:xfrm>
        </p:spPr>
        <p:txBody>
          <a:bodyPr/>
          <a:lstStyle/>
          <a:p>
            <a:r>
              <a:rPr lang="en-US" sz="3200" dirty="0"/>
              <a:t>Photochemical Oxidation</a:t>
            </a:r>
          </a:p>
          <a:p>
            <a:r>
              <a:rPr lang="en-US" sz="3200" dirty="0"/>
              <a:t>Ozone, Ozone Production</a:t>
            </a:r>
          </a:p>
          <a:p>
            <a:r>
              <a:rPr lang="en-US" sz="3200" dirty="0"/>
              <a:t>OH, HO</a:t>
            </a:r>
            <a:r>
              <a:rPr lang="en-US" sz="3200" baseline="-25000" dirty="0"/>
              <a:t>2</a:t>
            </a:r>
            <a:r>
              <a:rPr lang="en-US" sz="3200" dirty="0"/>
              <a:t>, HO</a:t>
            </a:r>
            <a:r>
              <a:rPr lang="en-US" sz="3200" baseline="-25000" dirty="0"/>
              <a:t>x</a:t>
            </a:r>
            <a:r>
              <a:rPr lang="en-US" sz="3200" dirty="0"/>
              <a:t>, oxidizer</a:t>
            </a:r>
          </a:p>
          <a:p>
            <a:r>
              <a:rPr lang="en-US" sz="3200" dirty="0"/>
              <a:t>NO, NO</a:t>
            </a:r>
            <a:r>
              <a:rPr lang="en-US" sz="3200" baseline="-25000" dirty="0"/>
              <a:t>2</a:t>
            </a:r>
            <a:r>
              <a:rPr lang="en-US" sz="3200" dirty="0"/>
              <a:t>, NO</a:t>
            </a:r>
            <a:r>
              <a:rPr lang="en-US" sz="3200" baseline="-25000" dirty="0"/>
              <a:t>x</a:t>
            </a:r>
            <a:r>
              <a:rPr lang="en-US" sz="3200" dirty="0"/>
              <a:t>, chemical regime</a:t>
            </a:r>
          </a:p>
          <a:p>
            <a:r>
              <a:rPr lang="en-US" sz="3200" dirty="0"/>
              <a:t>Photochemical Steady State, NO</a:t>
            </a:r>
            <a:r>
              <a:rPr lang="en-US" sz="3200" baseline="-25000" dirty="0"/>
              <a:t>2</a:t>
            </a:r>
            <a:r>
              <a:rPr lang="en-US" sz="3200" dirty="0"/>
              <a:t>, NO, O</a:t>
            </a:r>
            <a:r>
              <a:rPr lang="en-US" sz="3200" baseline="-25000" dirty="0"/>
              <a:t>3</a:t>
            </a:r>
            <a:r>
              <a:rPr lang="en-US" sz="3200" dirty="0"/>
              <a:t> </a:t>
            </a:r>
          </a:p>
          <a:p>
            <a:r>
              <a:rPr lang="en-US" sz="3200" dirty="0"/>
              <a:t>Emissions, Air Pollution</a:t>
            </a:r>
          </a:p>
          <a:p>
            <a:r>
              <a:rPr lang="en-US" sz="3200" dirty="0"/>
              <a:t>Background Troposphere, CO &amp; CH</a:t>
            </a:r>
            <a:r>
              <a:rPr lang="en-US" sz="3200" baseline="-25000" dirty="0"/>
              <a:t>4</a:t>
            </a:r>
            <a:r>
              <a:rPr lang="en-US" sz="3200" dirty="0"/>
              <a:t>  </a:t>
            </a:r>
          </a:p>
          <a:p>
            <a:r>
              <a:rPr lang="en-US" sz="3200" dirty="0"/>
              <a:t>Polluted Atmosphere, VOCs &amp; NO</a:t>
            </a:r>
            <a:r>
              <a:rPr lang="en-US" sz="3200" baseline="-25000" dirty="0"/>
              <a:t>x</a:t>
            </a:r>
            <a:r>
              <a:rPr lang="en-US" sz="3200" dirty="0"/>
              <a:t> </a:t>
            </a:r>
          </a:p>
          <a:p>
            <a:r>
              <a:rPr lang="en-US" sz="3200" dirty="0"/>
              <a:t>Ozone Isopleth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D48BF-3493-4259-9F76-0A09A88BE8F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0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380997" y="777617"/>
            <a:ext cx="5095492" cy="67590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+mn-lt"/>
              </a:rPr>
              <a:t>Sources of Tropospheric O</a:t>
            </a:r>
            <a:r>
              <a:rPr lang="en-US" sz="2800" b="1" baseline="-250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2341880" y="1741932"/>
            <a:ext cx="9011920" cy="4000500"/>
          </a:xfrm>
        </p:spPr>
        <p:txBody>
          <a:bodyPr>
            <a:normAutofit/>
          </a:bodyPr>
          <a:lstStyle/>
          <a:p>
            <a:pPr eaLnBrk="1" hangingPunct="1"/>
            <a:r>
              <a:rPr lang="en-US" u="sng" dirty="0"/>
              <a:t>Transport from the stratosphere                </a:t>
            </a:r>
            <a:r>
              <a:rPr lang="en-US" dirty="0"/>
              <a:t>				~ 1±.2 x 10</a:t>
            </a:r>
            <a:r>
              <a:rPr lang="en-US" baseline="30000" dirty="0"/>
              <a:t>13</a:t>
            </a:r>
            <a:r>
              <a:rPr lang="en-US" dirty="0"/>
              <a:t> moles/year</a:t>
            </a:r>
          </a:p>
          <a:p>
            <a:pPr eaLnBrk="1" hangingPunct="1"/>
            <a:endParaRPr lang="en-US" dirty="0"/>
          </a:p>
          <a:p>
            <a:r>
              <a:rPr lang="en-US" u="sng" dirty="0"/>
              <a:t>Photochemical production                         </a:t>
            </a:r>
            <a:r>
              <a:rPr lang="en-US" dirty="0"/>
              <a:t>				~ 10±2  x 10</a:t>
            </a:r>
            <a:r>
              <a:rPr lang="en-US" baseline="30000" dirty="0"/>
              <a:t>13</a:t>
            </a:r>
            <a:r>
              <a:rPr lang="en-US" dirty="0"/>
              <a:t> moles/year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Rule of thumb is that ~10% (maybe more) of tropospheric ozone is from the stratosphere</a:t>
            </a:r>
          </a:p>
        </p:txBody>
      </p:sp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9DAD44-2E16-452E-AB67-308EA20E0A6E}" type="slidenum">
              <a:rPr lang="en-US" smtClean="0"/>
              <a:pPr eaLnBrk="1" hangingPunct="1"/>
              <a:t>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844A94-C32A-5744-80EE-1215D297A070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Reactive Gases-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Tropospheric </a:t>
            </a:r>
            <a:r>
              <a:rPr lang="en-US" sz="3600" b="1" dirty="0">
                <a:solidFill>
                  <a:schemeClr val="tx1"/>
                </a:solidFill>
              </a:rPr>
              <a:t>Ozone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84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742182" y="742189"/>
            <a:ext cx="4707636" cy="70167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+mn-lt"/>
              </a:rPr>
              <a:t>Photochemical Sources of O</a:t>
            </a:r>
            <a:r>
              <a:rPr lang="en-US" sz="2800" b="1" baseline="-250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>
          <a:xfrm>
            <a:off x="1026160" y="1535304"/>
            <a:ext cx="10139680" cy="5120639"/>
          </a:xfrm>
        </p:spPr>
        <p:txBody>
          <a:bodyPr>
            <a:noAutofit/>
          </a:bodyPr>
          <a:lstStyle/>
          <a:p>
            <a:pPr eaLnBrk="1" hangingPunct="1"/>
            <a:r>
              <a:rPr lang="en-US" sz="2600" dirty="0">
                <a:solidFill>
                  <a:srgbClr val="00B050"/>
                </a:solidFill>
              </a:rPr>
              <a:t>The dominant source of odd oxygen (i.e., ozone) in the </a:t>
            </a:r>
            <a:r>
              <a:rPr lang="en-US" sz="2600" b="1" dirty="0"/>
              <a:t>stratosphere</a:t>
            </a:r>
            <a:r>
              <a:rPr lang="en-US" sz="2600" dirty="0">
                <a:solidFill>
                  <a:srgbClr val="00B050"/>
                </a:solidFill>
              </a:rPr>
              <a:t> is</a:t>
            </a:r>
          </a:p>
          <a:p>
            <a:pPr lvl="1" eaLnBrk="1" hangingPunct="1"/>
            <a:r>
              <a:rPr lang="en-US" sz="2600" dirty="0">
                <a:solidFill>
                  <a:srgbClr val="00B050"/>
                </a:solidFill>
              </a:rPr>
              <a:t>O</a:t>
            </a:r>
            <a:r>
              <a:rPr lang="en-US" sz="2600" baseline="-25000" dirty="0">
                <a:solidFill>
                  <a:srgbClr val="00B050"/>
                </a:solidFill>
              </a:rPr>
              <a:t>2</a:t>
            </a:r>
            <a:r>
              <a:rPr lang="en-US" sz="2600" dirty="0">
                <a:solidFill>
                  <a:srgbClr val="00B050"/>
                </a:solidFill>
              </a:rPr>
              <a:t> + h</a:t>
            </a:r>
            <a:r>
              <a:rPr lang="el-GR" sz="2600" dirty="0">
                <a:solidFill>
                  <a:srgbClr val="00B050"/>
                </a:solidFill>
              </a:rPr>
              <a:t>ν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>
                <a:solidFill>
                  <a:srgbClr val="00B050"/>
                </a:solidFill>
                <a:cs typeface="Arial" charset="0"/>
              </a:rPr>
              <a:t>→ O + O					          			</a:t>
            </a:r>
            <a:r>
              <a:rPr lang="en-US" sz="2600" i="1" dirty="0">
                <a:solidFill>
                  <a:srgbClr val="00B050"/>
                </a:solidFill>
                <a:cs typeface="Arial" charset="0"/>
              </a:rPr>
              <a:t>this source is not important in the troposphere because the photons with enough energy to break the O</a:t>
            </a:r>
            <a:r>
              <a:rPr lang="en-US" sz="2600" i="1" baseline="-25000" dirty="0">
                <a:solidFill>
                  <a:srgbClr val="00B050"/>
                </a:solidFill>
                <a:cs typeface="Arial" charset="0"/>
              </a:rPr>
              <a:t>2</a:t>
            </a:r>
            <a:r>
              <a:rPr lang="en-US" sz="2600" i="1" dirty="0">
                <a:solidFill>
                  <a:srgbClr val="00B050"/>
                </a:solidFill>
                <a:cs typeface="Arial" charset="0"/>
              </a:rPr>
              <a:t> bond are gone before they reach the troposphere, so</a:t>
            </a:r>
          </a:p>
          <a:p>
            <a:pPr lvl="1" eaLnBrk="1" hangingPunct="1"/>
            <a:endParaRPr lang="en-US" sz="2600" i="1" dirty="0">
              <a:solidFill>
                <a:srgbClr val="00B050"/>
              </a:solidFill>
              <a:cs typeface="Arial" charset="0"/>
            </a:endParaRPr>
          </a:p>
          <a:p>
            <a:pPr eaLnBrk="1" hangingPunct="1"/>
            <a:r>
              <a:rPr lang="en-US" sz="2600" u="sng" dirty="0">
                <a:solidFill>
                  <a:srgbClr val="FF0000"/>
                </a:solidFill>
                <a:cs typeface="Arial" charset="0"/>
              </a:rPr>
              <a:t>The dominant photochemical ozone source in the </a:t>
            </a:r>
            <a:r>
              <a:rPr lang="en-US" sz="2600" b="1" u="sng" dirty="0">
                <a:cs typeface="Arial" charset="0"/>
              </a:rPr>
              <a:t>troposphere</a:t>
            </a:r>
            <a:r>
              <a:rPr lang="en-US" sz="2600" u="sng" dirty="0">
                <a:solidFill>
                  <a:srgbClr val="FF0000"/>
                </a:solidFill>
                <a:cs typeface="Arial" charset="0"/>
              </a:rPr>
              <a:t> is</a:t>
            </a:r>
            <a:endParaRPr lang="en-US" sz="2600" dirty="0">
              <a:solidFill>
                <a:srgbClr val="FF0000"/>
              </a:solidFill>
              <a:cs typeface="Arial" charset="0"/>
            </a:endParaRPr>
          </a:p>
          <a:p>
            <a:pPr lvl="1" eaLnBrk="1" hangingPunct="1"/>
            <a:r>
              <a:rPr lang="en-US" sz="2600" dirty="0">
                <a:solidFill>
                  <a:srgbClr val="FF0000"/>
                </a:solidFill>
                <a:cs typeface="Arial" charset="0"/>
              </a:rPr>
              <a:t>NO</a:t>
            </a:r>
            <a:r>
              <a:rPr lang="en-US" sz="2600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 + h</a:t>
            </a:r>
            <a:r>
              <a:rPr lang="el-GR" sz="2600" dirty="0">
                <a:solidFill>
                  <a:srgbClr val="FF0000"/>
                </a:solidFill>
                <a:cs typeface="Arial" charset="0"/>
              </a:rPr>
              <a:t>ν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 → NO + O	followed by</a:t>
            </a:r>
          </a:p>
          <a:p>
            <a:pPr lvl="1" eaLnBrk="1" hangingPunct="1"/>
            <a:r>
              <a:rPr lang="en-US" sz="2600" dirty="0">
                <a:solidFill>
                  <a:srgbClr val="FF0000"/>
                </a:solidFill>
                <a:cs typeface="Arial" charset="0"/>
              </a:rPr>
              <a:t>O + O</a:t>
            </a:r>
            <a:r>
              <a:rPr lang="en-US" sz="2600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 + M → O</a:t>
            </a:r>
            <a:r>
              <a:rPr lang="en-US" sz="2600" baseline="-25000" dirty="0">
                <a:solidFill>
                  <a:srgbClr val="FF0000"/>
                </a:solidFill>
                <a:cs typeface="Arial" charset="0"/>
              </a:rPr>
              <a:t>3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 + M</a:t>
            </a:r>
          </a:p>
          <a:p>
            <a:pPr lvl="1" eaLnBrk="1" hangingPunct="1"/>
            <a:endParaRPr lang="en-US" sz="2600" dirty="0">
              <a:solidFill>
                <a:srgbClr val="FF0000"/>
              </a:solidFill>
              <a:cs typeface="Arial" charset="0"/>
            </a:endParaRPr>
          </a:p>
          <a:p>
            <a:r>
              <a:rPr lang="en-US" sz="2600" dirty="0">
                <a:cs typeface="Arial" charset="0"/>
              </a:rPr>
              <a:t>So </a:t>
            </a:r>
            <a:r>
              <a:rPr lang="en-US" sz="2600" b="1" dirty="0">
                <a:solidFill>
                  <a:srgbClr val="7030A0"/>
                </a:solidFill>
                <a:cs typeface="Arial" charset="0"/>
              </a:rPr>
              <a:t>NO</a:t>
            </a:r>
            <a:r>
              <a:rPr lang="en-US" sz="2600" b="1" baseline="-25000" dirty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2600" dirty="0">
                <a:solidFill>
                  <a:srgbClr val="7030A0"/>
                </a:solidFill>
                <a:cs typeface="Arial" charset="0"/>
              </a:rPr>
              <a:t> </a:t>
            </a:r>
            <a:r>
              <a:rPr lang="en-US" sz="2600" dirty="0">
                <a:cs typeface="Arial" charset="0"/>
              </a:rPr>
              <a:t>is the immediate precursor for ozone, so we “watch for sources” of </a:t>
            </a:r>
            <a:r>
              <a:rPr lang="en-US" sz="2600" b="1" dirty="0">
                <a:solidFill>
                  <a:srgbClr val="7030A0"/>
                </a:solidFill>
                <a:cs typeface="Arial" charset="0"/>
              </a:rPr>
              <a:t>NO</a:t>
            </a:r>
            <a:r>
              <a:rPr lang="en-US" sz="2600" b="1" baseline="-25000" dirty="0">
                <a:solidFill>
                  <a:srgbClr val="7030A0"/>
                </a:solidFill>
                <a:cs typeface="Arial" charset="0"/>
              </a:rPr>
              <a:t>2</a:t>
            </a:r>
            <a:r>
              <a:rPr lang="en-US" sz="2600" b="1" dirty="0">
                <a:solidFill>
                  <a:srgbClr val="7030A0"/>
                </a:solidFill>
                <a:cs typeface="Arial" charset="0"/>
              </a:rPr>
              <a:t> 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8FD55A-16CE-4490-A06E-41BC1E78267E}" type="slidenum">
              <a:rPr lang="en-US" smtClean="0"/>
              <a:pPr eaLnBrk="1" hangingPunct="1"/>
              <a:t>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EAE6D7-B39C-FD04-B5C9-0AAFCC885EA6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Reactive Gases-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Tropospheric </a:t>
            </a:r>
            <a:r>
              <a:rPr lang="en-US" sz="3600" b="1" dirty="0">
                <a:solidFill>
                  <a:schemeClr val="tx1"/>
                </a:solidFill>
              </a:rPr>
              <a:t>Ozone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82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5163" y="669859"/>
            <a:ext cx="4931664" cy="68548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+mn-lt"/>
              </a:rPr>
              <a:t>Troposphere vs. Stratosphere</a:t>
            </a:r>
          </a:p>
        </p:txBody>
      </p:sp>
      <p:graphicFrame>
        <p:nvGraphicFramePr>
          <p:cNvPr id="16426" name="Group 4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813282764"/>
              </p:ext>
            </p:extLst>
          </p:nvPr>
        </p:nvGraphicFramePr>
        <p:xfrm>
          <a:off x="2348038" y="1609663"/>
          <a:ext cx="7278442" cy="4854068"/>
        </p:xfrm>
        <a:graphic>
          <a:graphicData uri="http://schemas.openxmlformats.org/drawingml/2006/table">
            <a:tbl>
              <a:tblPr/>
              <a:tblGrid>
                <a:gridCol w="1993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6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Stratosphere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(Ozone necessary for human and other higher life forms)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Troposphere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(High levels of ozone harmful to humans and ecosystems)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Photolytic Ozone source</a:t>
                      </a:r>
                    </a:p>
                  </a:txBody>
                  <a:tcPr marL="68580" marR="68580"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kumimoji="0" lang="en-US" sz="21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h</a:t>
                      </a:r>
                      <a:r>
                        <a:rPr kumimoji="0" lang="el-G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ν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en-US" sz="21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h</a:t>
                      </a:r>
                      <a:r>
                        <a:rPr kumimoji="0" lang="el-G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ν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Ozone mixing ratio</a:t>
                      </a:r>
                    </a:p>
                  </a:txBody>
                  <a:tcPr marL="68580" marR="68580"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1-10 ppm or 1000-10,000 ppb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Average 35 ppb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0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atom concentration</a:t>
                      </a:r>
                    </a:p>
                  </a:txBody>
                  <a:tcPr marL="68580" marR="68580"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-10</a:t>
                      </a:r>
                      <a:r>
                        <a:rPr kumimoji="0" lang="en-US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molecules cm</a:t>
                      </a:r>
                      <a:r>
                        <a:rPr kumimoji="0" lang="en-US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en-US" sz="2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-10</a:t>
                      </a:r>
                      <a:r>
                        <a:rPr kumimoji="0" lang="en-US" sz="2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molecules cm</a:t>
                      </a:r>
                      <a:r>
                        <a:rPr kumimoji="0" lang="en-US" sz="2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8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Ozone perturbations</a:t>
                      </a:r>
                    </a:p>
                  </a:txBody>
                  <a:tcPr marL="68580" marR="68580"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Pollutants destroy ozone via catalysis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Pollutants lead to ozone formation (as a byproduct of oxidation)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EC348C-5416-4FB6-84FC-FD02E99FE953}" type="slidenum">
              <a:rPr lang="en-US" smtClean="0"/>
              <a:pPr eaLnBrk="1" hangingPunct="1"/>
              <a:t>7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9DE472-6EC9-E20F-F966-7082251DC124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Reactive Gases-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Tropospheric </a:t>
            </a:r>
            <a:r>
              <a:rPr lang="en-US" sz="3600" b="1" dirty="0">
                <a:solidFill>
                  <a:schemeClr val="tx1"/>
                </a:solidFill>
              </a:rPr>
              <a:t>Ozone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6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5652" y="642368"/>
            <a:ext cx="10140696" cy="72301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+mn-lt"/>
              </a:rPr>
              <a:t>Tropospheric Photochemical Steady State or Leighton Relation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idx="1"/>
          </p:nvPr>
        </p:nvSpPr>
        <p:spPr>
          <a:xfrm>
            <a:off x="1300480" y="1524000"/>
            <a:ext cx="9286240" cy="460248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sz="3200" b="1" dirty="0">
                <a:solidFill>
                  <a:srgbClr val="FF0000"/>
                </a:solidFill>
              </a:rPr>
              <a:t>NO</a:t>
            </a:r>
            <a:r>
              <a:rPr lang="en-US" sz="3200" b="1" baseline="-25000" dirty="0">
                <a:solidFill>
                  <a:srgbClr val="FF0000"/>
                </a:solidFill>
              </a:rPr>
              <a:t>2</a:t>
            </a:r>
            <a:r>
              <a:rPr lang="en-US" sz="3200" dirty="0"/>
              <a:t> + h</a:t>
            </a:r>
            <a:r>
              <a:rPr lang="el-GR" sz="3200" dirty="0"/>
              <a:t>ν</a:t>
            </a:r>
            <a:r>
              <a:rPr lang="en-US" sz="3200" dirty="0"/>
              <a:t> </a:t>
            </a:r>
            <a:r>
              <a:rPr lang="en-US" sz="3200" dirty="0">
                <a:cs typeface="Arial" charset="0"/>
              </a:rPr>
              <a:t>→ NO + O; 		k</a:t>
            </a:r>
            <a:r>
              <a:rPr lang="en-US" sz="3200" baseline="-25000" dirty="0">
                <a:cs typeface="Arial" charset="0"/>
              </a:rPr>
              <a:t>1 </a:t>
            </a:r>
            <a:r>
              <a:rPr lang="en-US" sz="3200" dirty="0">
                <a:cs typeface="Arial" charset="0"/>
              </a:rPr>
              <a:t>(1</a:t>
            </a:r>
            <a:r>
              <a:rPr lang="en-US" sz="3200" baseline="30000" dirty="0">
                <a:cs typeface="Arial" charset="0"/>
              </a:rPr>
              <a:t>st</a:t>
            </a:r>
            <a:r>
              <a:rPr lang="en-US" sz="3200" dirty="0">
                <a:cs typeface="Arial" charset="0"/>
              </a:rPr>
              <a:t> order)</a:t>
            </a:r>
          </a:p>
          <a:p>
            <a:pPr lvl="1" eaLnBrk="1" hangingPunct="1">
              <a:buFontTx/>
              <a:buNone/>
            </a:pPr>
            <a:r>
              <a:rPr lang="en-US" sz="3200" dirty="0">
                <a:cs typeface="Arial" charset="0"/>
              </a:rPr>
              <a:t>O + O</a:t>
            </a:r>
            <a:r>
              <a:rPr lang="en-US" sz="3200" baseline="-25000" dirty="0">
                <a:cs typeface="Arial" charset="0"/>
              </a:rPr>
              <a:t>2</a:t>
            </a:r>
            <a:r>
              <a:rPr lang="en-US" sz="3200" dirty="0">
                <a:cs typeface="Arial" charset="0"/>
              </a:rPr>
              <a:t> + M → O</a:t>
            </a:r>
            <a:r>
              <a:rPr lang="en-US" sz="3200" baseline="-25000" dirty="0">
                <a:cs typeface="Arial" charset="0"/>
              </a:rPr>
              <a:t>3</a:t>
            </a:r>
            <a:r>
              <a:rPr lang="en-US" sz="3200" dirty="0">
                <a:cs typeface="Arial" charset="0"/>
              </a:rPr>
              <a:t> + M; 		k</a:t>
            </a:r>
            <a:r>
              <a:rPr lang="en-US" sz="3200" baseline="-25000" dirty="0">
                <a:cs typeface="Arial" charset="0"/>
              </a:rPr>
              <a:t>2</a:t>
            </a:r>
            <a:r>
              <a:rPr lang="en-US" sz="3200" dirty="0">
                <a:cs typeface="Arial" charset="0"/>
              </a:rPr>
              <a:t> (3</a:t>
            </a:r>
            <a:r>
              <a:rPr lang="en-US" sz="3200" baseline="30000" dirty="0">
                <a:cs typeface="Arial" charset="0"/>
              </a:rPr>
              <a:t>rd</a:t>
            </a:r>
            <a:r>
              <a:rPr lang="en-US" sz="3200" dirty="0">
                <a:cs typeface="Arial" charset="0"/>
              </a:rPr>
              <a:t> order)</a:t>
            </a:r>
          </a:p>
          <a:p>
            <a:pPr lvl="1" eaLnBrk="1" hangingPunct="1">
              <a:buFontTx/>
              <a:buNone/>
            </a:pPr>
            <a:r>
              <a:rPr lang="en-US" sz="3200" dirty="0">
                <a:cs typeface="Arial" charset="0"/>
              </a:rPr>
              <a:t>NO + O</a:t>
            </a:r>
            <a:r>
              <a:rPr lang="en-US" sz="3200" baseline="-25000" dirty="0">
                <a:cs typeface="Arial" charset="0"/>
              </a:rPr>
              <a:t>3</a:t>
            </a:r>
            <a:r>
              <a:rPr lang="en-US" sz="3200" dirty="0">
                <a:cs typeface="Arial" charset="0"/>
              </a:rPr>
              <a:t> → </a:t>
            </a: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NO</a:t>
            </a:r>
            <a:r>
              <a:rPr lang="en-US" sz="3200" b="1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3200" dirty="0">
                <a:cs typeface="Arial" charset="0"/>
              </a:rPr>
              <a:t> + O</a:t>
            </a:r>
            <a:r>
              <a:rPr lang="en-US" sz="3200" baseline="-25000" dirty="0">
                <a:cs typeface="Arial" charset="0"/>
              </a:rPr>
              <a:t>2</a:t>
            </a:r>
            <a:r>
              <a:rPr lang="en-US" sz="3200" dirty="0">
                <a:cs typeface="Arial" charset="0"/>
              </a:rPr>
              <a:t>; 		k</a:t>
            </a:r>
            <a:r>
              <a:rPr lang="en-US" sz="3200" baseline="-25000" dirty="0">
                <a:cs typeface="Arial" charset="0"/>
              </a:rPr>
              <a:t>3</a:t>
            </a:r>
            <a:r>
              <a:rPr lang="en-US" sz="3200" dirty="0">
                <a:cs typeface="Arial" charset="0"/>
              </a:rPr>
              <a:t> (2</a:t>
            </a:r>
            <a:r>
              <a:rPr lang="en-US" sz="3200" baseline="30000" dirty="0">
                <a:cs typeface="Arial" charset="0"/>
              </a:rPr>
              <a:t>nd</a:t>
            </a:r>
            <a:r>
              <a:rPr lang="en-US" sz="3200" dirty="0">
                <a:cs typeface="Arial" charset="0"/>
              </a:rPr>
              <a:t> order) </a:t>
            </a:r>
          </a:p>
          <a:p>
            <a:pPr lvl="1" eaLnBrk="1" hangingPunct="1">
              <a:buFontTx/>
              <a:buNone/>
            </a:pPr>
            <a:endParaRPr lang="en-US" dirty="0">
              <a:cs typeface="Arial" charset="0"/>
            </a:endParaRPr>
          </a:p>
          <a:p>
            <a:pPr lvl="1" eaLnBrk="1" hangingPunct="1">
              <a:buFontTx/>
              <a:buNone/>
            </a:pPr>
            <a:endParaRPr lang="en-US" dirty="0">
              <a:cs typeface="Arial" charset="0"/>
            </a:endParaRPr>
          </a:p>
          <a:p>
            <a:pPr lvl="1" eaLnBrk="1" hangingPunct="1">
              <a:buFontTx/>
              <a:buNone/>
            </a:pPr>
            <a:endParaRPr lang="en-US" dirty="0">
              <a:cs typeface="Arial" charset="0"/>
            </a:endParaRPr>
          </a:p>
          <a:p>
            <a:pPr lvl="1" eaLnBrk="1" hangingPunct="1">
              <a:buFontTx/>
              <a:buNone/>
            </a:pPr>
            <a:endParaRPr lang="en-US" baseline="30000" dirty="0">
              <a:cs typeface="Arial" charset="0"/>
            </a:endParaRPr>
          </a:p>
          <a:p>
            <a:pPr lvl="1" eaLnBrk="1" hangingPunct="1">
              <a:buFontTx/>
              <a:buNone/>
            </a:pPr>
            <a:endParaRPr lang="en-US" dirty="0">
              <a:solidFill>
                <a:srgbClr val="0070C0"/>
              </a:solidFill>
              <a:cs typeface="Arial" charset="0"/>
            </a:endParaRPr>
          </a:p>
          <a:p>
            <a:pPr lvl="1" eaLnBrk="1" hangingPunct="1">
              <a:buFontTx/>
              <a:buNone/>
            </a:pPr>
            <a:r>
              <a:rPr lang="en-US" dirty="0">
                <a:solidFill>
                  <a:srgbClr val="0070C0"/>
                </a:solidFill>
                <a:cs typeface="Arial" charset="0"/>
              </a:rPr>
              <a:t>(If NO reacts with other species – and it does, this relation is not strictly correct - but it is a very good starting point.)</a:t>
            </a:r>
            <a:endParaRPr lang="en-US" baseline="-250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0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DDE52F-5255-468F-B1E5-CD2C34732168}" type="slidenum">
              <a:rPr lang="en-US" smtClean="0"/>
              <a:pPr eaLnBrk="1" hangingPunct="1"/>
              <a:t>8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0FFF86-0986-45B1-B5B9-51AC059742EE}"/>
              </a:ext>
            </a:extLst>
          </p:cNvPr>
          <p:cNvGrpSpPr/>
          <p:nvPr/>
        </p:nvGrpSpPr>
        <p:grpSpPr>
          <a:xfrm>
            <a:off x="1977390" y="3212975"/>
            <a:ext cx="3143250" cy="1200150"/>
            <a:chOff x="3409950" y="3429000"/>
            <a:chExt cx="3143250" cy="1200150"/>
          </a:xfrm>
        </p:grpSpPr>
        <p:graphicFrame>
          <p:nvGraphicFramePr>
            <p:cNvPr id="102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9434204"/>
                </p:ext>
              </p:extLst>
            </p:nvPr>
          </p:nvGraphicFramePr>
          <p:xfrm>
            <a:off x="3467100" y="3486152"/>
            <a:ext cx="3028950" cy="10834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206360" imgH="431640" progId="Equation.3">
                    <p:embed/>
                  </p:oleObj>
                </mc:Choice>
                <mc:Fallback>
                  <p:oleObj name="Equation" r:id="rId2" imgW="1206360" imgH="431640" progId="Equation.3">
                    <p:embed/>
                    <p:pic>
                      <p:nvPicPr>
                        <p:cNvPr id="102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67100" y="3486152"/>
                          <a:ext cx="3028950" cy="10834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0" name="Rectangle 5"/>
            <p:cNvSpPr>
              <a:spLocks noChangeArrowheads="1"/>
            </p:cNvSpPr>
            <p:nvPr/>
          </p:nvSpPr>
          <p:spPr bwMode="auto">
            <a:xfrm>
              <a:off x="3409950" y="3429000"/>
              <a:ext cx="3143250" cy="1200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0E9D342-28A2-1F09-DC22-774821516E5D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Reactive Gases-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Tropospheric </a:t>
            </a:r>
            <a:r>
              <a:rPr lang="en-US" sz="3600" b="1" dirty="0">
                <a:solidFill>
                  <a:schemeClr val="tx1"/>
                </a:solidFill>
              </a:rPr>
              <a:t>Ozone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47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096" y="900843"/>
            <a:ext cx="9686544" cy="58521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Emissions for Reactive Gases (and precursors of reactive gases)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096" y="1689385"/>
            <a:ext cx="10515600" cy="4351338"/>
          </a:xfrm>
        </p:spPr>
        <p:txBody>
          <a:bodyPr/>
          <a:lstStyle/>
          <a:p>
            <a:r>
              <a:rPr lang="en-US" dirty="0"/>
              <a:t>Occur almost entirely at the surface</a:t>
            </a:r>
          </a:p>
          <a:p>
            <a:r>
              <a:rPr lang="en-US" dirty="0"/>
              <a:t>Some </a:t>
            </a:r>
            <a:r>
              <a:rPr lang="en-US" b="1" dirty="0"/>
              <a:t>natural sources</a:t>
            </a:r>
            <a:r>
              <a:rPr lang="en-US" dirty="0"/>
              <a:t>, including geologic, biogenic, “natural” forest fires</a:t>
            </a:r>
          </a:p>
          <a:p>
            <a:r>
              <a:rPr lang="en-US" dirty="0"/>
              <a:t>Human caused or </a:t>
            </a:r>
            <a:r>
              <a:rPr lang="en-US" b="1" dirty="0"/>
              <a:t>anthropogenic sources</a:t>
            </a:r>
            <a:r>
              <a:rPr lang="en-US" dirty="0"/>
              <a:t>, including combustion, transportation, industrial, oil &amp; gas mining, etc. These emissions are “air pollution”.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78DE0-3559-4733-AA4B-6B447E07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4D8-CA5D-43B9-8028-81F7D10FD55E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5755C3-EA98-C402-C262-FE1ADD12AB38}"/>
              </a:ext>
            </a:extLst>
          </p:cNvPr>
          <p:cNvSpPr/>
          <p:nvPr/>
        </p:nvSpPr>
        <p:spPr>
          <a:xfrm>
            <a:off x="0" y="0"/>
            <a:ext cx="12192000" cy="585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n-lt"/>
              </a:rPr>
              <a:t>Reactive Gases Emission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5776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7045</TotalTime>
  <Words>2763</Words>
  <Application>Microsoft Office PowerPoint</Application>
  <PresentationFormat>Widescreen</PresentationFormat>
  <Paragraphs>327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Helvetica</vt:lpstr>
      <vt:lpstr>Default Design</vt:lpstr>
      <vt:lpstr>Office Theme</vt:lpstr>
      <vt:lpstr>Equation</vt:lpstr>
      <vt:lpstr>Atmospheric Chemistry: Gas Phase Chemistry of the Troposphere</vt:lpstr>
      <vt:lpstr>PowerPoint Presentation</vt:lpstr>
      <vt:lpstr>Primary and Secondary Pollutants</vt:lpstr>
      <vt:lpstr>Key Gas Phase Chemical Species</vt:lpstr>
      <vt:lpstr>Sources of Tropospheric O3 </vt:lpstr>
      <vt:lpstr>Photochemical Sources of O3 </vt:lpstr>
      <vt:lpstr>Troposphere vs. Stratosphere</vt:lpstr>
      <vt:lpstr>Tropospheric Photochemical Steady State or Leighton Relation</vt:lpstr>
      <vt:lpstr>Emissions for Reactive Gases (and precursors of reactive gases)</vt:lpstr>
      <vt:lpstr>What happens to these emissions?</vt:lpstr>
      <vt:lpstr>Regimes (or States) of Atmospheric Chemistry are determined by the magnitude of reactive gas emissions.</vt:lpstr>
      <vt:lpstr>PowerPoint Presentation</vt:lpstr>
      <vt:lpstr>PowerPoint Presentation</vt:lpstr>
      <vt:lpstr>CO Oxidation Mechanism</vt:lpstr>
      <vt:lpstr>Very Low NOx - Background Troposphere</vt:lpstr>
      <vt:lpstr>PowerPoint Presentation</vt:lpstr>
      <vt:lpstr>Basic Concept Recap</vt:lpstr>
      <vt:lpstr>PowerPoint Presentation</vt:lpstr>
      <vt:lpstr>PowerPoint Presentation</vt:lpstr>
      <vt:lpstr>PowerPoint Presentation</vt:lpstr>
      <vt:lpstr>Methane Oxidation – Extreme Case #1</vt:lpstr>
      <vt:lpstr>PowerPoint Presentation</vt:lpstr>
      <vt:lpstr>PowerPoint Presentation</vt:lpstr>
      <vt:lpstr>Polluted Atmosphere Photochemical Oxidation</vt:lpstr>
      <vt:lpstr>VOCs and NOx</vt:lpstr>
      <vt:lpstr>Source for the anthropogenic VOCs and NOx</vt:lpstr>
      <vt:lpstr> Biogenic VOCs species</vt:lpstr>
      <vt:lpstr>General Chemical Mechanism</vt:lpstr>
      <vt:lpstr>General Chemical Mechanism (cont)</vt:lpstr>
      <vt:lpstr>Ozone Production</vt:lpstr>
      <vt:lpstr>Ozone Production (cont)</vt:lpstr>
      <vt:lpstr>PowerPoint Presentation</vt:lpstr>
      <vt:lpstr>If we do not have accurate measurement for VOC concentrations?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Concepts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Chemistry: Gas Phase Chemistry of the Troposphere</dc:title>
  <dc:creator>James Schwab</dc:creator>
  <cp:lastModifiedBy>Zhang, Jie</cp:lastModifiedBy>
  <cp:revision>198</cp:revision>
  <dcterms:created xsi:type="dcterms:W3CDTF">2017-02-17T21:35:40Z</dcterms:created>
  <dcterms:modified xsi:type="dcterms:W3CDTF">2023-02-15T19:28:02Z</dcterms:modified>
</cp:coreProperties>
</file>